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75" r:id="rId3"/>
    <p:sldId id="257" r:id="rId4"/>
    <p:sldId id="268" r:id="rId5"/>
    <p:sldId id="258" r:id="rId6"/>
    <p:sldId id="260" r:id="rId7"/>
    <p:sldId id="261" r:id="rId8"/>
    <p:sldId id="269" r:id="rId9"/>
    <p:sldId id="270" r:id="rId10"/>
    <p:sldId id="262" r:id="rId11"/>
    <p:sldId id="263" r:id="rId12"/>
    <p:sldId id="264" r:id="rId13"/>
    <p:sldId id="265" r:id="rId14"/>
    <p:sldId id="266" r:id="rId15"/>
    <p:sldId id="267" r:id="rId16"/>
    <p:sldId id="272" r:id="rId17"/>
    <p:sldId id="274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E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5" d="100"/>
          <a:sy n="55" d="100"/>
        </p:scale>
        <p:origin x="1004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8409F4-FBB3-4C89-BA4C-58BAEEE04266}" type="doc">
      <dgm:prSet loTypeId="urn:microsoft.com/office/officeart/2005/8/layout/radial5" loCatId="cycle" qsTypeId="urn:microsoft.com/office/officeart/2005/8/quickstyle/3d4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2748336-2130-4B35-9DA9-A24045E66E03}">
      <dgm:prSet phldrT="[Text]"/>
      <dgm:spPr>
        <a:solidFill>
          <a:schemeClr val="tx1">
            <a:alpha val="80000"/>
          </a:schemeClr>
        </a:solidFill>
      </dgm:spPr>
      <dgm:t>
        <a:bodyPr/>
        <a:lstStyle/>
        <a:p>
          <a:r>
            <a:rPr lang="en-US" dirty="0"/>
            <a:t>We will create the Parts one by one</a:t>
          </a:r>
        </a:p>
      </dgm:t>
    </dgm:pt>
    <dgm:pt modelId="{02D59A26-3705-42A3-B19E-922CC9C06C70}" type="parTrans" cxnId="{1F3C9F7B-3BD3-4169-99A6-8D99B24B0B14}">
      <dgm:prSet/>
      <dgm:spPr/>
      <dgm:t>
        <a:bodyPr/>
        <a:lstStyle/>
        <a:p>
          <a:endParaRPr lang="en-US"/>
        </a:p>
      </dgm:t>
    </dgm:pt>
    <dgm:pt modelId="{8E8706A9-9F45-4CC0-B014-E9112A1A5B4B}" type="sibTrans" cxnId="{1F3C9F7B-3BD3-4169-99A6-8D99B24B0B14}">
      <dgm:prSet/>
      <dgm:spPr/>
      <dgm:t>
        <a:bodyPr/>
        <a:lstStyle/>
        <a:p>
          <a:endParaRPr lang="en-US"/>
        </a:p>
      </dgm:t>
    </dgm:pt>
    <dgm:pt modelId="{FAD88DE3-87EF-4ECE-9AE0-3F058EDA6713}">
      <dgm:prSet phldrT="[Text]"/>
      <dgm:spPr>
        <a:solidFill>
          <a:schemeClr val="accent4">
            <a:alpha val="90000"/>
          </a:schemeClr>
        </a:solidFill>
      </dgm:spPr>
      <dgm:t>
        <a:bodyPr/>
        <a:lstStyle/>
        <a:p>
          <a:r>
            <a:rPr lang="en-US" dirty="0"/>
            <a:t>No.1</a:t>
          </a:r>
        </a:p>
        <a:p>
          <a:r>
            <a:rPr lang="en-US" dirty="0"/>
            <a:t>Revolver</a:t>
          </a:r>
        </a:p>
      </dgm:t>
    </dgm:pt>
    <dgm:pt modelId="{13484430-84DC-4D8B-87E6-129746DAD0AB}" type="parTrans" cxnId="{4E115FD5-FD02-48EE-85E5-5A5C8BDF5676}">
      <dgm:prSet/>
      <dgm:spPr/>
      <dgm:t>
        <a:bodyPr/>
        <a:lstStyle/>
        <a:p>
          <a:endParaRPr lang="en-US"/>
        </a:p>
      </dgm:t>
    </dgm:pt>
    <dgm:pt modelId="{A8E74F13-836A-40B6-94CE-1301B4710066}" type="sibTrans" cxnId="{4E115FD5-FD02-48EE-85E5-5A5C8BDF5676}">
      <dgm:prSet/>
      <dgm:spPr/>
      <dgm:t>
        <a:bodyPr/>
        <a:lstStyle/>
        <a:p>
          <a:endParaRPr lang="en-US"/>
        </a:p>
      </dgm:t>
    </dgm:pt>
    <dgm:pt modelId="{60A96CEF-7FD8-4B84-B05F-65DB3EF6978B}">
      <dgm:prSet phldrT="[Text]"/>
      <dgm:spPr>
        <a:solidFill>
          <a:srgbClr val="00B0F0">
            <a:alpha val="76667"/>
          </a:srgbClr>
        </a:solidFill>
      </dgm:spPr>
      <dgm:t>
        <a:bodyPr/>
        <a:lstStyle/>
        <a:p>
          <a:r>
            <a:rPr lang="en-US" dirty="0"/>
            <a:t>No.2</a:t>
          </a:r>
        </a:p>
        <a:p>
          <a:r>
            <a:rPr lang="en-US" dirty="0"/>
            <a:t>Its Bearing</a:t>
          </a:r>
        </a:p>
      </dgm:t>
    </dgm:pt>
    <dgm:pt modelId="{F4E11092-B710-4578-8C0D-74B2313D96CE}" type="parTrans" cxnId="{6119316B-0677-4762-B78A-1DB6B21E31D3}">
      <dgm:prSet/>
      <dgm:spPr/>
      <dgm:t>
        <a:bodyPr/>
        <a:lstStyle/>
        <a:p>
          <a:endParaRPr lang="en-US"/>
        </a:p>
      </dgm:t>
    </dgm:pt>
    <dgm:pt modelId="{CA5C915F-501E-4A6B-8997-26513F4D4AB6}" type="sibTrans" cxnId="{6119316B-0677-4762-B78A-1DB6B21E31D3}">
      <dgm:prSet/>
      <dgm:spPr/>
      <dgm:t>
        <a:bodyPr/>
        <a:lstStyle/>
        <a:p>
          <a:endParaRPr lang="en-US"/>
        </a:p>
      </dgm:t>
    </dgm:pt>
    <dgm:pt modelId="{866BC6F7-B481-44AD-9467-8D2CD2D8374F}">
      <dgm:prSet phldrT="[Text]"/>
      <dgm:spPr>
        <a:solidFill>
          <a:schemeClr val="accent4">
            <a:alpha val="63333"/>
          </a:schemeClr>
        </a:solidFill>
      </dgm:spPr>
      <dgm:t>
        <a:bodyPr/>
        <a:lstStyle/>
        <a:p>
          <a:r>
            <a:rPr lang="en-US" dirty="0"/>
            <a:t>No.3</a:t>
          </a:r>
        </a:p>
        <a:p>
          <a:r>
            <a:rPr lang="en-US" dirty="0"/>
            <a:t>Bullets</a:t>
          </a:r>
        </a:p>
      </dgm:t>
    </dgm:pt>
    <dgm:pt modelId="{B7A82E62-4672-4053-96C0-57942022049A}" type="parTrans" cxnId="{9F4887F8-A73E-4913-A0F4-44F9CF4C402E}">
      <dgm:prSet/>
      <dgm:spPr/>
      <dgm:t>
        <a:bodyPr/>
        <a:lstStyle/>
        <a:p>
          <a:endParaRPr lang="en-US"/>
        </a:p>
      </dgm:t>
    </dgm:pt>
    <dgm:pt modelId="{EAC36ACF-8B34-47C6-94A1-440CF555DCFD}" type="sibTrans" cxnId="{9F4887F8-A73E-4913-A0F4-44F9CF4C402E}">
      <dgm:prSet/>
      <dgm:spPr/>
      <dgm:t>
        <a:bodyPr/>
        <a:lstStyle/>
        <a:p>
          <a:endParaRPr lang="en-US"/>
        </a:p>
      </dgm:t>
    </dgm:pt>
    <dgm:pt modelId="{C9D15411-9A42-4B08-A55A-EA3DC3FE059B}">
      <dgm:prSet phldrT="[Text]"/>
      <dgm:spPr>
        <a:solidFill>
          <a:srgbClr val="00B0F0">
            <a:alpha val="50000"/>
          </a:srgbClr>
        </a:solidFill>
      </dgm:spPr>
      <dgm:t>
        <a:bodyPr/>
        <a:lstStyle/>
        <a:p>
          <a:r>
            <a:rPr lang="en-US" dirty="0"/>
            <a:t>No.4 </a:t>
          </a:r>
        </a:p>
        <a:p>
          <a:r>
            <a:rPr lang="en-US" dirty="0"/>
            <a:t>Rod </a:t>
          </a:r>
        </a:p>
      </dgm:t>
    </dgm:pt>
    <dgm:pt modelId="{6ADFDDC1-AF3B-41F7-8D13-2C268A1F32AD}" type="parTrans" cxnId="{F94386E5-084D-4444-8A79-9407E6A7C512}">
      <dgm:prSet/>
      <dgm:spPr/>
      <dgm:t>
        <a:bodyPr/>
        <a:lstStyle/>
        <a:p>
          <a:endParaRPr lang="en-US"/>
        </a:p>
      </dgm:t>
    </dgm:pt>
    <dgm:pt modelId="{08AE89F4-CD0E-453E-89E1-BF8039035079}" type="sibTrans" cxnId="{F94386E5-084D-4444-8A79-9407E6A7C512}">
      <dgm:prSet/>
      <dgm:spPr/>
      <dgm:t>
        <a:bodyPr/>
        <a:lstStyle/>
        <a:p>
          <a:endParaRPr lang="en-US"/>
        </a:p>
      </dgm:t>
    </dgm:pt>
    <dgm:pt modelId="{E14246FF-9316-417C-BB55-FBCCD1BD9319}" type="pres">
      <dgm:prSet presAssocID="{328409F4-FBB3-4C89-BA4C-58BAEEE0426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8E8ED50-92E4-42D5-B5B6-CBBA4A07A305}" type="pres">
      <dgm:prSet presAssocID="{52748336-2130-4B35-9DA9-A24045E66E03}" presName="centerShape" presStyleLbl="node0" presStyleIdx="0" presStyleCnt="1"/>
      <dgm:spPr/>
    </dgm:pt>
    <dgm:pt modelId="{1486EC3E-9AC3-4E52-AF76-B91B0E1A2083}" type="pres">
      <dgm:prSet presAssocID="{13484430-84DC-4D8B-87E6-129746DAD0AB}" presName="parTrans" presStyleLbl="sibTrans2D1" presStyleIdx="0" presStyleCnt="4"/>
      <dgm:spPr/>
    </dgm:pt>
    <dgm:pt modelId="{67CC1C1E-1209-476A-99D4-C0117E4CFB16}" type="pres">
      <dgm:prSet presAssocID="{13484430-84DC-4D8B-87E6-129746DAD0AB}" presName="connectorText" presStyleLbl="sibTrans2D1" presStyleIdx="0" presStyleCnt="4"/>
      <dgm:spPr/>
    </dgm:pt>
    <dgm:pt modelId="{A9078280-02EF-4D93-A0BF-6BA180DAC33E}" type="pres">
      <dgm:prSet presAssocID="{FAD88DE3-87EF-4ECE-9AE0-3F058EDA6713}" presName="node" presStyleLbl="node1" presStyleIdx="0" presStyleCnt="4">
        <dgm:presLayoutVars>
          <dgm:bulletEnabled val="1"/>
        </dgm:presLayoutVars>
      </dgm:prSet>
      <dgm:spPr/>
    </dgm:pt>
    <dgm:pt modelId="{796ECBFF-0AF5-480B-87E3-2571523486A4}" type="pres">
      <dgm:prSet presAssocID="{F4E11092-B710-4578-8C0D-74B2313D96CE}" presName="parTrans" presStyleLbl="sibTrans2D1" presStyleIdx="1" presStyleCnt="4"/>
      <dgm:spPr/>
    </dgm:pt>
    <dgm:pt modelId="{770DA6F9-9FD5-4E49-BE93-2C6D4F73F3AF}" type="pres">
      <dgm:prSet presAssocID="{F4E11092-B710-4578-8C0D-74B2313D96CE}" presName="connectorText" presStyleLbl="sibTrans2D1" presStyleIdx="1" presStyleCnt="4"/>
      <dgm:spPr/>
    </dgm:pt>
    <dgm:pt modelId="{30669ED7-0C35-4417-9034-CA8863C49756}" type="pres">
      <dgm:prSet presAssocID="{60A96CEF-7FD8-4B84-B05F-65DB3EF6978B}" presName="node" presStyleLbl="node1" presStyleIdx="1" presStyleCnt="4">
        <dgm:presLayoutVars>
          <dgm:bulletEnabled val="1"/>
        </dgm:presLayoutVars>
      </dgm:prSet>
      <dgm:spPr/>
    </dgm:pt>
    <dgm:pt modelId="{CA7A5574-0ECD-4C84-BFEB-BE30A373CFED}" type="pres">
      <dgm:prSet presAssocID="{B7A82E62-4672-4053-96C0-57942022049A}" presName="parTrans" presStyleLbl="sibTrans2D1" presStyleIdx="2" presStyleCnt="4"/>
      <dgm:spPr/>
    </dgm:pt>
    <dgm:pt modelId="{5A50AED4-8F70-4BF8-81EC-286EDAC6696F}" type="pres">
      <dgm:prSet presAssocID="{B7A82E62-4672-4053-96C0-57942022049A}" presName="connectorText" presStyleLbl="sibTrans2D1" presStyleIdx="2" presStyleCnt="4"/>
      <dgm:spPr/>
    </dgm:pt>
    <dgm:pt modelId="{368752A9-FB14-4D96-81B9-E8B6D6201B37}" type="pres">
      <dgm:prSet presAssocID="{866BC6F7-B481-44AD-9467-8D2CD2D8374F}" presName="node" presStyleLbl="node1" presStyleIdx="2" presStyleCnt="4">
        <dgm:presLayoutVars>
          <dgm:bulletEnabled val="1"/>
        </dgm:presLayoutVars>
      </dgm:prSet>
      <dgm:spPr/>
    </dgm:pt>
    <dgm:pt modelId="{ED5A05B2-63B6-468F-871F-974A776914EF}" type="pres">
      <dgm:prSet presAssocID="{6ADFDDC1-AF3B-41F7-8D13-2C268A1F32AD}" presName="parTrans" presStyleLbl="sibTrans2D1" presStyleIdx="3" presStyleCnt="4"/>
      <dgm:spPr/>
    </dgm:pt>
    <dgm:pt modelId="{1B2A0A85-76DF-4AF8-B056-E75F17222B79}" type="pres">
      <dgm:prSet presAssocID="{6ADFDDC1-AF3B-41F7-8D13-2C268A1F32AD}" presName="connectorText" presStyleLbl="sibTrans2D1" presStyleIdx="3" presStyleCnt="4"/>
      <dgm:spPr/>
    </dgm:pt>
    <dgm:pt modelId="{F2BE318E-D2ED-42C5-B16F-FE062960CDBD}" type="pres">
      <dgm:prSet presAssocID="{C9D15411-9A42-4B08-A55A-EA3DC3FE059B}" presName="node" presStyleLbl="node1" presStyleIdx="3" presStyleCnt="4">
        <dgm:presLayoutVars>
          <dgm:bulletEnabled val="1"/>
        </dgm:presLayoutVars>
      </dgm:prSet>
      <dgm:spPr/>
    </dgm:pt>
  </dgm:ptLst>
  <dgm:cxnLst>
    <dgm:cxn modelId="{4DBC8428-9F91-4336-B0D2-4A19E75B5F58}" type="presOf" srcId="{328409F4-FBB3-4C89-BA4C-58BAEEE04266}" destId="{E14246FF-9316-417C-BB55-FBCCD1BD9319}" srcOrd="0" destOrd="0" presId="urn:microsoft.com/office/officeart/2005/8/layout/radial5"/>
    <dgm:cxn modelId="{63A6CC2D-9FCA-4B81-849F-EA1BFB84F058}" type="presOf" srcId="{866BC6F7-B481-44AD-9467-8D2CD2D8374F}" destId="{368752A9-FB14-4D96-81B9-E8B6D6201B37}" srcOrd="0" destOrd="0" presId="urn:microsoft.com/office/officeart/2005/8/layout/radial5"/>
    <dgm:cxn modelId="{66DDB86A-E344-447A-A8B9-29C3B8D600B6}" type="presOf" srcId="{13484430-84DC-4D8B-87E6-129746DAD0AB}" destId="{67CC1C1E-1209-476A-99D4-C0117E4CFB16}" srcOrd="1" destOrd="0" presId="urn:microsoft.com/office/officeart/2005/8/layout/radial5"/>
    <dgm:cxn modelId="{6119316B-0677-4762-B78A-1DB6B21E31D3}" srcId="{52748336-2130-4B35-9DA9-A24045E66E03}" destId="{60A96CEF-7FD8-4B84-B05F-65DB3EF6978B}" srcOrd="1" destOrd="0" parTransId="{F4E11092-B710-4578-8C0D-74B2313D96CE}" sibTransId="{CA5C915F-501E-4A6B-8997-26513F4D4AB6}"/>
    <dgm:cxn modelId="{1F3C9F7B-3BD3-4169-99A6-8D99B24B0B14}" srcId="{328409F4-FBB3-4C89-BA4C-58BAEEE04266}" destId="{52748336-2130-4B35-9DA9-A24045E66E03}" srcOrd="0" destOrd="0" parTransId="{02D59A26-3705-42A3-B19E-922CC9C06C70}" sibTransId="{8E8706A9-9F45-4CC0-B014-E9112A1A5B4B}"/>
    <dgm:cxn modelId="{E2A7F59B-1DFB-4924-A326-DAD851EA973C}" type="presOf" srcId="{13484430-84DC-4D8B-87E6-129746DAD0AB}" destId="{1486EC3E-9AC3-4E52-AF76-B91B0E1A2083}" srcOrd="0" destOrd="0" presId="urn:microsoft.com/office/officeart/2005/8/layout/radial5"/>
    <dgm:cxn modelId="{62A8319F-B3F0-42F4-A97B-BD0E8118E5A7}" type="presOf" srcId="{FAD88DE3-87EF-4ECE-9AE0-3F058EDA6713}" destId="{A9078280-02EF-4D93-A0BF-6BA180DAC33E}" srcOrd="0" destOrd="0" presId="urn:microsoft.com/office/officeart/2005/8/layout/radial5"/>
    <dgm:cxn modelId="{5220CAB1-9681-47C6-AF4F-B8C1377A9F83}" type="presOf" srcId="{6ADFDDC1-AF3B-41F7-8D13-2C268A1F32AD}" destId="{1B2A0A85-76DF-4AF8-B056-E75F17222B79}" srcOrd="1" destOrd="0" presId="urn:microsoft.com/office/officeart/2005/8/layout/radial5"/>
    <dgm:cxn modelId="{9802B6BC-A0FE-4F86-8E58-0B2FA113C3F6}" type="presOf" srcId="{B7A82E62-4672-4053-96C0-57942022049A}" destId="{5A50AED4-8F70-4BF8-81EC-286EDAC6696F}" srcOrd="1" destOrd="0" presId="urn:microsoft.com/office/officeart/2005/8/layout/radial5"/>
    <dgm:cxn modelId="{4FD547C8-9586-4416-A99C-AFEF788F5748}" type="presOf" srcId="{60A96CEF-7FD8-4B84-B05F-65DB3EF6978B}" destId="{30669ED7-0C35-4417-9034-CA8863C49756}" srcOrd="0" destOrd="0" presId="urn:microsoft.com/office/officeart/2005/8/layout/radial5"/>
    <dgm:cxn modelId="{6079C9CE-9BCF-4669-B1C0-921DA52AC7F0}" type="presOf" srcId="{C9D15411-9A42-4B08-A55A-EA3DC3FE059B}" destId="{F2BE318E-D2ED-42C5-B16F-FE062960CDBD}" srcOrd="0" destOrd="0" presId="urn:microsoft.com/office/officeart/2005/8/layout/radial5"/>
    <dgm:cxn modelId="{4E115FD5-FD02-48EE-85E5-5A5C8BDF5676}" srcId="{52748336-2130-4B35-9DA9-A24045E66E03}" destId="{FAD88DE3-87EF-4ECE-9AE0-3F058EDA6713}" srcOrd="0" destOrd="0" parTransId="{13484430-84DC-4D8B-87E6-129746DAD0AB}" sibTransId="{A8E74F13-836A-40B6-94CE-1301B4710066}"/>
    <dgm:cxn modelId="{5D3F7BD7-30C1-41A5-B3F0-1764570B6DDA}" type="presOf" srcId="{B7A82E62-4672-4053-96C0-57942022049A}" destId="{CA7A5574-0ECD-4C84-BFEB-BE30A373CFED}" srcOrd="0" destOrd="0" presId="urn:microsoft.com/office/officeart/2005/8/layout/radial5"/>
    <dgm:cxn modelId="{0BE1A6DA-CD61-4055-99DA-AE8AC20055C8}" type="presOf" srcId="{F4E11092-B710-4578-8C0D-74B2313D96CE}" destId="{770DA6F9-9FD5-4E49-BE93-2C6D4F73F3AF}" srcOrd="1" destOrd="0" presId="urn:microsoft.com/office/officeart/2005/8/layout/radial5"/>
    <dgm:cxn modelId="{38111BE5-A6C5-414A-8398-5A44D8D40EC5}" type="presOf" srcId="{52748336-2130-4B35-9DA9-A24045E66E03}" destId="{88E8ED50-92E4-42D5-B5B6-CBBA4A07A305}" srcOrd="0" destOrd="0" presId="urn:microsoft.com/office/officeart/2005/8/layout/radial5"/>
    <dgm:cxn modelId="{F94386E5-084D-4444-8A79-9407E6A7C512}" srcId="{52748336-2130-4B35-9DA9-A24045E66E03}" destId="{C9D15411-9A42-4B08-A55A-EA3DC3FE059B}" srcOrd="3" destOrd="0" parTransId="{6ADFDDC1-AF3B-41F7-8D13-2C268A1F32AD}" sibTransId="{08AE89F4-CD0E-453E-89E1-BF8039035079}"/>
    <dgm:cxn modelId="{D68B00ED-1AC0-4429-B23D-57656E460719}" type="presOf" srcId="{F4E11092-B710-4578-8C0D-74B2313D96CE}" destId="{796ECBFF-0AF5-480B-87E3-2571523486A4}" srcOrd="0" destOrd="0" presId="urn:microsoft.com/office/officeart/2005/8/layout/radial5"/>
    <dgm:cxn modelId="{235517EF-A91E-45F9-8DEC-973DCE92BA56}" type="presOf" srcId="{6ADFDDC1-AF3B-41F7-8D13-2C268A1F32AD}" destId="{ED5A05B2-63B6-468F-871F-974A776914EF}" srcOrd="0" destOrd="0" presId="urn:microsoft.com/office/officeart/2005/8/layout/radial5"/>
    <dgm:cxn modelId="{9F4887F8-A73E-4913-A0F4-44F9CF4C402E}" srcId="{52748336-2130-4B35-9DA9-A24045E66E03}" destId="{866BC6F7-B481-44AD-9467-8D2CD2D8374F}" srcOrd="2" destOrd="0" parTransId="{B7A82E62-4672-4053-96C0-57942022049A}" sibTransId="{EAC36ACF-8B34-47C6-94A1-440CF555DCFD}"/>
    <dgm:cxn modelId="{8B08F67D-5CF1-41E8-8953-D2B7E7E8538D}" type="presParOf" srcId="{E14246FF-9316-417C-BB55-FBCCD1BD9319}" destId="{88E8ED50-92E4-42D5-B5B6-CBBA4A07A305}" srcOrd="0" destOrd="0" presId="urn:microsoft.com/office/officeart/2005/8/layout/radial5"/>
    <dgm:cxn modelId="{91D6350C-A056-4698-9B77-D5ABB51BAECF}" type="presParOf" srcId="{E14246FF-9316-417C-BB55-FBCCD1BD9319}" destId="{1486EC3E-9AC3-4E52-AF76-B91B0E1A2083}" srcOrd="1" destOrd="0" presId="urn:microsoft.com/office/officeart/2005/8/layout/radial5"/>
    <dgm:cxn modelId="{0E0A7F4D-1B18-48B7-971C-0669347151AC}" type="presParOf" srcId="{1486EC3E-9AC3-4E52-AF76-B91B0E1A2083}" destId="{67CC1C1E-1209-476A-99D4-C0117E4CFB16}" srcOrd="0" destOrd="0" presId="urn:microsoft.com/office/officeart/2005/8/layout/radial5"/>
    <dgm:cxn modelId="{C77A5701-6B46-4F24-846C-8510EA5A979B}" type="presParOf" srcId="{E14246FF-9316-417C-BB55-FBCCD1BD9319}" destId="{A9078280-02EF-4D93-A0BF-6BA180DAC33E}" srcOrd="2" destOrd="0" presId="urn:microsoft.com/office/officeart/2005/8/layout/radial5"/>
    <dgm:cxn modelId="{46CD4F7A-B4A2-442D-8410-B50B12836227}" type="presParOf" srcId="{E14246FF-9316-417C-BB55-FBCCD1BD9319}" destId="{796ECBFF-0AF5-480B-87E3-2571523486A4}" srcOrd="3" destOrd="0" presId="urn:microsoft.com/office/officeart/2005/8/layout/radial5"/>
    <dgm:cxn modelId="{642F9097-4B9F-4BC1-B5BB-5E8810840840}" type="presParOf" srcId="{796ECBFF-0AF5-480B-87E3-2571523486A4}" destId="{770DA6F9-9FD5-4E49-BE93-2C6D4F73F3AF}" srcOrd="0" destOrd="0" presId="urn:microsoft.com/office/officeart/2005/8/layout/radial5"/>
    <dgm:cxn modelId="{434C92E3-53C5-4B2E-AF9F-F6511AC917AC}" type="presParOf" srcId="{E14246FF-9316-417C-BB55-FBCCD1BD9319}" destId="{30669ED7-0C35-4417-9034-CA8863C49756}" srcOrd="4" destOrd="0" presId="urn:microsoft.com/office/officeart/2005/8/layout/radial5"/>
    <dgm:cxn modelId="{D9BEFABE-2C46-4C60-A55D-531FDF971419}" type="presParOf" srcId="{E14246FF-9316-417C-BB55-FBCCD1BD9319}" destId="{CA7A5574-0ECD-4C84-BFEB-BE30A373CFED}" srcOrd="5" destOrd="0" presId="urn:microsoft.com/office/officeart/2005/8/layout/radial5"/>
    <dgm:cxn modelId="{1E035F1B-6DFB-4E7A-939C-D5939F15EA29}" type="presParOf" srcId="{CA7A5574-0ECD-4C84-BFEB-BE30A373CFED}" destId="{5A50AED4-8F70-4BF8-81EC-286EDAC6696F}" srcOrd="0" destOrd="0" presId="urn:microsoft.com/office/officeart/2005/8/layout/radial5"/>
    <dgm:cxn modelId="{6D7BC160-09CA-46DD-8CA4-C09C1022A88C}" type="presParOf" srcId="{E14246FF-9316-417C-BB55-FBCCD1BD9319}" destId="{368752A9-FB14-4D96-81B9-E8B6D6201B37}" srcOrd="6" destOrd="0" presId="urn:microsoft.com/office/officeart/2005/8/layout/radial5"/>
    <dgm:cxn modelId="{5748914D-0E1B-432D-821A-D06173F54216}" type="presParOf" srcId="{E14246FF-9316-417C-BB55-FBCCD1BD9319}" destId="{ED5A05B2-63B6-468F-871F-974A776914EF}" srcOrd="7" destOrd="0" presId="urn:microsoft.com/office/officeart/2005/8/layout/radial5"/>
    <dgm:cxn modelId="{E2BE6748-7743-457B-A6FB-1C9E289A4C5A}" type="presParOf" srcId="{ED5A05B2-63B6-468F-871F-974A776914EF}" destId="{1B2A0A85-76DF-4AF8-B056-E75F17222B79}" srcOrd="0" destOrd="0" presId="urn:microsoft.com/office/officeart/2005/8/layout/radial5"/>
    <dgm:cxn modelId="{191C5A1A-51F9-478B-90B1-28862EBD0ED5}" type="presParOf" srcId="{E14246FF-9316-417C-BB55-FBCCD1BD9319}" destId="{F2BE318E-D2ED-42C5-B16F-FE062960CDBD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8ED50-92E4-42D5-B5B6-CBBA4A07A305}">
      <dsp:nvSpPr>
        <dsp:cNvPr id="0" name=""/>
        <dsp:cNvSpPr/>
      </dsp:nvSpPr>
      <dsp:spPr>
        <a:xfrm>
          <a:off x="3327638" y="2217864"/>
          <a:ext cx="1580377" cy="1580377"/>
        </a:xfrm>
        <a:prstGeom prst="ellipse">
          <a:avLst/>
        </a:prstGeom>
        <a:solidFill>
          <a:schemeClr val="tx1">
            <a:alpha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We will create the Parts one by one</a:t>
          </a:r>
        </a:p>
      </dsp:txBody>
      <dsp:txXfrm>
        <a:off x="3559079" y="2449305"/>
        <a:ext cx="1117495" cy="1117495"/>
      </dsp:txXfrm>
    </dsp:sp>
    <dsp:sp modelId="{1486EC3E-9AC3-4E52-AF76-B91B0E1A2083}">
      <dsp:nvSpPr>
        <dsp:cNvPr id="0" name=""/>
        <dsp:cNvSpPr/>
      </dsp:nvSpPr>
      <dsp:spPr>
        <a:xfrm rot="16200000">
          <a:off x="3949965" y="1641981"/>
          <a:ext cx="335724" cy="537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000324" y="1799806"/>
        <a:ext cx="235007" cy="322396"/>
      </dsp:txXfrm>
    </dsp:sp>
    <dsp:sp modelId="{A9078280-02EF-4D93-A0BF-6BA180DAC33E}">
      <dsp:nvSpPr>
        <dsp:cNvPr id="0" name=""/>
        <dsp:cNvSpPr/>
      </dsp:nvSpPr>
      <dsp:spPr>
        <a:xfrm>
          <a:off x="3327638" y="4045"/>
          <a:ext cx="1580377" cy="1580377"/>
        </a:xfrm>
        <a:prstGeom prst="ellipse">
          <a:avLst/>
        </a:prstGeom>
        <a:solidFill>
          <a:schemeClr val="accent4">
            <a:alpha val="9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No.1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Revolver</a:t>
          </a:r>
        </a:p>
      </dsp:txBody>
      <dsp:txXfrm>
        <a:off x="3559079" y="235486"/>
        <a:ext cx="1117495" cy="1117495"/>
      </dsp:txXfrm>
    </dsp:sp>
    <dsp:sp modelId="{796ECBFF-0AF5-480B-87E3-2571523486A4}">
      <dsp:nvSpPr>
        <dsp:cNvPr id="0" name=""/>
        <dsp:cNvSpPr/>
      </dsp:nvSpPr>
      <dsp:spPr>
        <a:xfrm>
          <a:off x="5047373" y="2739389"/>
          <a:ext cx="335724" cy="537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769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047373" y="2846855"/>
        <a:ext cx="235007" cy="322396"/>
      </dsp:txXfrm>
    </dsp:sp>
    <dsp:sp modelId="{30669ED7-0C35-4417-9034-CA8863C49756}">
      <dsp:nvSpPr>
        <dsp:cNvPr id="0" name=""/>
        <dsp:cNvSpPr/>
      </dsp:nvSpPr>
      <dsp:spPr>
        <a:xfrm>
          <a:off x="5541457" y="2217864"/>
          <a:ext cx="1580377" cy="1580377"/>
        </a:xfrm>
        <a:prstGeom prst="ellipse">
          <a:avLst/>
        </a:prstGeom>
        <a:solidFill>
          <a:srgbClr val="00B0F0">
            <a:alpha val="76667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No.2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Its Bearing</a:t>
          </a:r>
        </a:p>
      </dsp:txBody>
      <dsp:txXfrm>
        <a:off x="5772898" y="2449305"/>
        <a:ext cx="1117495" cy="1117495"/>
      </dsp:txXfrm>
    </dsp:sp>
    <dsp:sp modelId="{CA7A5574-0ECD-4C84-BFEB-BE30A373CFED}">
      <dsp:nvSpPr>
        <dsp:cNvPr id="0" name=""/>
        <dsp:cNvSpPr/>
      </dsp:nvSpPr>
      <dsp:spPr>
        <a:xfrm rot="5400000">
          <a:off x="3949965" y="3836797"/>
          <a:ext cx="335724" cy="537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1539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000324" y="3893905"/>
        <a:ext cx="235007" cy="322396"/>
      </dsp:txXfrm>
    </dsp:sp>
    <dsp:sp modelId="{368752A9-FB14-4D96-81B9-E8B6D6201B37}">
      <dsp:nvSpPr>
        <dsp:cNvPr id="0" name=""/>
        <dsp:cNvSpPr/>
      </dsp:nvSpPr>
      <dsp:spPr>
        <a:xfrm>
          <a:off x="3327638" y="4431683"/>
          <a:ext cx="1580377" cy="1580377"/>
        </a:xfrm>
        <a:prstGeom prst="ellipse">
          <a:avLst/>
        </a:prstGeom>
        <a:solidFill>
          <a:schemeClr val="accent4">
            <a:alpha val="63333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No.3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Bullets</a:t>
          </a:r>
        </a:p>
      </dsp:txBody>
      <dsp:txXfrm>
        <a:off x="3559079" y="4663124"/>
        <a:ext cx="1117495" cy="1117495"/>
      </dsp:txXfrm>
    </dsp:sp>
    <dsp:sp modelId="{ED5A05B2-63B6-468F-871F-974A776914EF}">
      <dsp:nvSpPr>
        <dsp:cNvPr id="0" name=""/>
        <dsp:cNvSpPr/>
      </dsp:nvSpPr>
      <dsp:spPr>
        <a:xfrm rot="10800000">
          <a:off x="2852557" y="2739389"/>
          <a:ext cx="335724" cy="53732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2309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10800000">
        <a:off x="2953274" y="2846855"/>
        <a:ext cx="235007" cy="322396"/>
      </dsp:txXfrm>
    </dsp:sp>
    <dsp:sp modelId="{F2BE318E-D2ED-42C5-B16F-FE062960CDBD}">
      <dsp:nvSpPr>
        <dsp:cNvPr id="0" name=""/>
        <dsp:cNvSpPr/>
      </dsp:nvSpPr>
      <dsp:spPr>
        <a:xfrm>
          <a:off x="1113819" y="2217864"/>
          <a:ext cx="1580377" cy="1580377"/>
        </a:xfrm>
        <a:prstGeom prst="ellipse">
          <a:avLst/>
        </a:prstGeom>
        <a:solidFill>
          <a:srgbClr val="00B0F0">
            <a:alpha val="50000"/>
          </a:srgb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No.4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Rod </a:t>
          </a:r>
        </a:p>
      </dsp:txBody>
      <dsp:txXfrm>
        <a:off x="1345260" y="2449305"/>
        <a:ext cx="1117495" cy="1117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A7D23-FBDD-482C-A4E2-8B6BAECED52F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A79DF-77F1-4E87-B47C-F2D73FF74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99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37D7-7696-8B53-19B3-47DB16F55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53133-70E8-17A5-D680-337F835CD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2D664-A1D3-BA02-D54C-C06111A0D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B2070-121C-4843-B725-ADDE933B0008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2A04-6BAE-37F7-BBBC-63603EBA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D7FF8-54C8-6841-131A-38B9EC5D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23F7-9391-EDE1-6B98-649DE399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E47493-A601-0A20-AFE7-3996E41DA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29483-25A9-4604-4895-3D191D05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569C-CC36-4CDC-B97D-0AA17BC8418D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F0F60-8323-FE52-EC5D-D1924049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DC28D-0B63-EB35-B1D4-DBFD79F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0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DCDB18-3AB9-8A85-2B4D-8347D012A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F74CDA-AC7D-FC92-98ED-A4CF0F72E4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E8114-D4BF-6EAE-F215-A2BB40836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10796-6102-488C-B45E-2EB800162D3C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08E4A-C713-D35B-5922-0B24719BC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4FE3D-A8DB-57A6-DA8D-874EBB7D9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07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11CC4-0931-5247-D159-7D8C4CA70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C4BE9-9749-9AE9-2069-ABFA63E73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8EE24-C116-6D7C-F2BE-E2DCA487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DBB3-CD2B-440F-8058-4B20F33E5F8E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1DEA1-561F-9492-0AF0-AF2670B5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EEDAB-18E5-4A68-FF2A-BEAF011A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7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D934C-1B7A-3008-7657-27987C53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0F786-E882-6661-EF94-6490F4FCE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EB2B0-A015-F811-55A5-58C84A69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3B1AF-50E8-4E01-90F4-02AF6D32F336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E379-347B-045A-EEEC-AB49F7E1A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DFF4B-4A9E-70F9-3318-370E2686D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8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609B0-B7C3-C93F-8CA4-C757C2311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C77FC-D3C4-82EF-C4D0-3F37E67D3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BF3A08-6A24-C594-E4DC-338CBD3C4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7283E-37F0-2FCD-C93D-5C0670B6E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01931-37F7-4345-9A6B-E751E285B24E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C4F39-93B2-3D6A-FA0E-6576BCFC6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754D9-01CC-EE2E-DB12-8C07B467A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0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A848-0ED2-21E2-2BBA-51392B0E0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621C5-B23B-DDBA-64B9-C3A20F1EA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4A5F9-3D0D-6605-DCA7-83F62418F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C69B59-4414-FBA4-8155-F551E50FF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2D0920-5D2A-F0D6-592E-C5F74286C0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CDF90-ED04-0F6A-44D0-B9001D591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A2404-B77C-4678-9CE6-7949479011F1}" type="datetime1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0DEB52-E058-85E1-CD32-E6D8D611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CCBFC1-B7C2-6DB1-5B78-86FFDF69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2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01CC-89D8-DAE8-2874-C0937C197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9E592-685D-6330-9BBD-BD41CA91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5B13-0FF4-4DF3-8F48-28823E21BC6C}" type="datetime1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8E037A-84C4-F712-4A93-578E8462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BE8CC3-C48E-4319-797F-F2DDF296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75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D1A27F-35A5-C505-D1F2-52A2C9DCC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4F96B-7E91-4EE6-8CA3-1569F7511631}" type="datetime1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66BE88-B4DA-2C85-CD84-1DA942B3B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6BABB1-D2DF-2BD6-0CE8-E7471CC5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0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DB6AE-19BB-5AFF-DD05-9178903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6FCB0-D0D9-8F14-9F31-9332ACC9D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1C39D6-13C1-6757-E356-01E9981A4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F0DB0-6338-3388-4510-4C02A482B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2EC-AB7B-4684-9047-3CB8C2D9A40F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AA603-AB14-09A6-E69F-5B40BD45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81215-0852-2D76-0328-A76E3CFC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7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66B52-834D-C4A8-B93C-BC27331FA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ACC1B3-64A0-57AB-FC0F-501D248A2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96DE9E-C376-B137-1C22-4184EE260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A8510-1650-AF15-EAE9-1448AC72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9D28-2B05-4065-AC66-A01DE6EF14D5}" type="datetime1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129EA-82B6-9A76-C17B-D1FFD2EE4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47301-3979-71F2-2207-DBFAA714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4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C15E0E-9E59-8E4B-327A-A4DA8C5F1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5D13F-042A-F9D2-7B61-A90968452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2BA87-2D0E-23F1-FC9B-603E1CF58C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5F73A-F716-42DF-B54E-15317AB8393D}" type="datetime1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68442-6967-C2EC-A9F4-ABAC9BBFDF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Department of Mechanical Engineering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10F3B-6B45-2301-6503-3E099EA009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E3842-8297-49BF-A5C7-336F6F67D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5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almistryforyou.com/2009/11/cristiano-ronaldos-personality-and.html" TargetMode="Externa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C2AD-A5E6-6382-E0DA-FA6A1B4C1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70F1D9F-95AC-3EB9-A794-355381AC503D}"/>
              </a:ext>
            </a:extLst>
          </p:cNvPr>
          <p:cNvSpPr/>
          <p:nvPr/>
        </p:nvSpPr>
        <p:spPr>
          <a:xfrm>
            <a:off x="0" y="-31830"/>
            <a:ext cx="12192000" cy="6858000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12BB55D-0406-556F-A7ED-ED07E019ECD1}"/>
              </a:ext>
            </a:extLst>
          </p:cNvPr>
          <p:cNvSpPr/>
          <p:nvPr/>
        </p:nvSpPr>
        <p:spPr>
          <a:xfrm>
            <a:off x="1018571" y="1041720"/>
            <a:ext cx="2349661" cy="238727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Name of Group Members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4D67159A-C24F-318F-F8C0-27BFDEB9D3E0}"/>
              </a:ext>
            </a:extLst>
          </p:cNvPr>
          <p:cNvSpPr/>
          <p:nvPr/>
        </p:nvSpPr>
        <p:spPr>
          <a:xfrm>
            <a:off x="5034986" y="1585732"/>
            <a:ext cx="955259" cy="53093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00F971D-4682-3DD3-AF3A-34CEAEC29A5A}"/>
              </a:ext>
            </a:extLst>
          </p:cNvPr>
          <p:cNvSpPr/>
          <p:nvPr/>
        </p:nvSpPr>
        <p:spPr>
          <a:xfrm>
            <a:off x="5034986" y="2305984"/>
            <a:ext cx="955259" cy="53093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17AD2FF5-47BA-619D-EDD9-54A90E5A5620}"/>
              </a:ext>
            </a:extLst>
          </p:cNvPr>
          <p:cNvSpPr/>
          <p:nvPr/>
        </p:nvSpPr>
        <p:spPr>
          <a:xfrm>
            <a:off x="5034986" y="3046012"/>
            <a:ext cx="955259" cy="53093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484F6092-76AE-09A4-E543-8FB50A077C01}"/>
              </a:ext>
            </a:extLst>
          </p:cNvPr>
          <p:cNvSpPr/>
          <p:nvPr/>
        </p:nvSpPr>
        <p:spPr>
          <a:xfrm>
            <a:off x="5038740" y="3809338"/>
            <a:ext cx="955259" cy="53093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A968BEFA-1764-374A-9603-DB0480B09945}"/>
              </a:ext>
            </a:extLst>
          </p:cNvPr>
          <p:cNvSpPr/>
          <p:nvPr/>
        </p:nvSpPr>
        <p:spPr>
          <a:xfrm>
            <a:off x="5034986" y="4529590"/>
            <a:ext cx="955259" cy="53093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6836C7D-C15A-D3A2-1819-4C2B12177D06}"/>
              </a:ext>
            </a:extLst>
          </p:cNvPr>
          <p:cNvSpPr/>
          <p:nvPr/>
        </p:nvSpPr>
        <p:spPr>
          <a:xfrm>
            <a:off x="6308203" y="1585732"/>
            <a:ext cx="4780343" cy="405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pc="300" dirty="0"/>
              <a:t>Muhammad Usman Khan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350A48F-F8BA-AFB7-E29B-CB6B1A71F2D3}"/>
              </a:ext>
            </a:extLst>
          </p:cNvPr>
          <p:cNvSpPr/>
          <p:nvPr/>
        </p:nvSpPr>
        <p:spPr>
          <a:xfrm>
            <a:off x="6308202" y="2431800"/>
            <a:ext cx="4780343" cy="405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pc="300" dirty="0" err="1"/>
              <a:t>Arsel</a:t>
            </a:r>
            <a:r>
              <a:rPr lang="en-US" sz="2400" spc="300" dirty="0"/>
              <a:t> Kaleem Abbasi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8802A4D-E119-CE1C-EF6D-90D281CF879D}"/>
              </a:ext>
            </a:extLst>
          </p:cNvPr>
          <p:cNvSpPr/>
          <p:nvPr/>
        </p:nvSpPr>
        <p:spPr>
          <a:xfrm>
            <a:off x="6308203" y="3226442"/>
            <a:ext cx="4780343" cy="405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pc="300" dirty="0"/>
              <a:t>Ubaid Ahmed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3AFB9EBC-7972-5B1C-2063-6B0C5E67BA36}"/>
              </a:ext>
            </a:extLst>
          </p:cNvPr>
          <p:cNvSpPr/>
          <p:nvPr/>
        </p:nvSpPr>
        <p:spPr>
          <a:xfrm>
            <a:off x="6308203" y="3882584"/>
            <a:ext cx="4780343" cy="405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pc="300" dirty="0"/>
              <a:t>Noor Muhammad Ali Awan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F5D193E-EC37-63AB-CF6B-8C36442516F2}"/>
              </a:ext>
            </a:extLst>
          </p:cNvPr>
          <p:cNvSpPr/>
          <p:nvPr/>
        </p:nvSpPr>
        <p:spPr>
          <a:xfrm>
            <a:off x="6308203" y="4592498"/>
            <a:ext cx="4780343" cy="40511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pc="300" dirty="0"/>
              <a:t>Talha Iqbal</a:t>
            </a:r>
          </a:p>
        </p:txBody>
      </p:sp>
    </p:spTree>
    <p:extLst>
      <p:ext uri="{BB962C8B-B14F-4D97-AF65-F5344CB8AC3E}">
        <p14:creationId xmlns:p14="http://schemas.microsoft.com/office/powerpoint/2010/main" val="3572277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75AD57F-1BE2-718C-0394-6D5F8FFF9F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Front Isometric View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EF82E56A-F293-5CCA-45B4-C62A94548B7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131" y="2590006"/>
            <a:ext cx="4991100" cy="3514725"/>
          </a:xfr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8C055AB-5511-DD72-8AEF-DA9564FE9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From Back Isometric View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50CC5B1E-C432-4170-A9F1-370087EEFF33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590005"/>
            <a:ext cx="5183188" cy="3514725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3B36A-259A-FC07-7F64-D3CC7A641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4FED06-EB6F-9F45-1D22-69DE6792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7E55B1F-B8D6-A482-4D63-BBF8C6C8BE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3296" y="675587"/>
            <a:ext cx="8785185" cy="59093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Final Assembly/ Joint Picture</a:t>
            </a:r>
          </a:p>
        </p:txBody>
      </p:sp>
      <p:pic>
        <p:nvPicPr>
          <p:cNvPr id="2" name="Picture 1" descr="Air University Multan Campus">
            <a:extLst>
              <a:ext uri="{FF2B5EF4-FFF2-40B4-BE49-F238E27FC236}">
                <a16:creationId xmlns:a16="http://schemas.microsoft.com/office/drawing/2014/main" id="{086AD44D-565C-5EB7-31C1-FC7201961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74C9357B-FC09-9C5E-1522-F9932BD29ABF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76421"/>
      </p:ext>
    </p:extLst>
  </p:cSld>
  <p:clrMapOvr>
    <a:masterClrMapping/>
  </p:clrMapOvr>
  <p:transition spd="med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6E2A9-2586-A96F-4DD9-714D7D81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6392"/>
            <a:ext cx="9135140" cy="110011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Lathe Machine Functions Include in it: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4521660-E035-03BD-045D-150C9B38C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B373583-ADD7-75D0-97F1-A26DC7F8D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600" smtClean="0">
                <a:solidFill>
                  <a:schemeClr val="tx1"/>
                </a:solidFill>
              </a:r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88B3C0-2F34-917B-3887-5E3412D1E308}"/>
              </a:ext>
            </a:extLst>
          </p:cNvPr>
          <p:cNvSpPr txBox="1"/>
          <p:nvPr/>
        </p:nvSpPr>
        <p:spPr>
          <a:xfrm>
            <a:off x="991519" y="1662495"/>
            <a:ext cx="1817782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/>
              <a:t>1. Facing </a:t>
            </a:r>
          </a:p>
        </p:txBody>
      </p:sp>
      <p:pic>
        <p:nvPicPr>
          <p:cNvPr id="1028" name="Picture 4" descr="Facing on the Lathe - YouTube">
            <a:extLst>
              <a:ext uri="{FF2B5EF4-FFF2-40B4-BE49-F238E27FC236}">
                <a16:creationId xmlns:a16="http://schemas.microsoft.com/office/drawing/2014/main" id="{6D4FEB57-2204-B313-A9BC-F6F2D1DDC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435" y="2607422"/>
            <a:ext cx="2721165" cy="216607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E21A3E4-0F7A-0949-C925-52F974348E00}"/>
              </a:ext>
            </a:extLst>
          </p:cNvPr>
          <p:cNvSpPr txBox="1"/>
          <p:nvPr/>
        </p:nvSpPr>
        <p:spPr>
          <a:xfrm>
            <a:off x="6951643" y="1724050"/>
            <a:ext cx="198303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2. Turning</a:t>
            </a:r>
          </a:p>
        </p:txBody>
      </p:sp>
      <p:pic>
        <p:nvPicPr>
          <p:cNvPr id="1030" name="Picture 6" descr="10 Turning Operations You Need To Know ...">
            <a:extLst>
              <a:ext uri="{FF2B5EF4-FFF2-40B4-BE49-F238E27FC236}">
                <a16:creationId xmlns:a16="http://schemas.microsoft.com/office/drawing/2014/main" id="{ED181861-E6D7-70EB-1B5B-816CE7DEA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938" y="2630373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2" descr="Air University Multan Campus">
            <a:extLst>
              <a:ext uri="{FF2B5EF4-FFF2-40B4-BE49-F238E27FC236}">
                <a16:creationId xmlns:a16="http://schemas.microsoft.com/office/drawing/2014/main" id="{9EAA8698-9954-FA80-28B9-E824B1513B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A5902195-59E7-1BB2-2D57-A474FA4A70F2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44274"/>
      </p:ext>
    </p:extLst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C3EDCD-4F4E-5BAA-CB19-C26661756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82A4D-EE5E-F293-F973-DA31D033B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12</a:t>
            </a:fld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F181A5-D3A8-DA76-96B1-3DAD773C7586}"/>
              </a:ext>
            </a:extLst>
          </p:cNvPr>
          <p:cNvSpPr txBox="1"/>
          <p:nvPr/>
        </p:nvSpPr>
        <p:spPr>
          <a:xfrm>
            <a:off x="1068636" y="649995"/>
            <a:ext cx="1839817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3.Threadig </a:t>
            </a:r>
          </a:p>
        </p:txBody>
      </p:sp>
      <p:pic>
        <p:nvPicPr>
          <p:cNvPr id="2050" name="Picture 2" descr="10 Turning Operations You Need To Know ...">
            <a:extLst>
              <a:ext uri="{FF2B5EF4-FFF2-40B4-BE49-F238E27FC236}">
                <a16:creationId xmlns:a16="http://schemas.microsoft.com/office/drawing/2014/main" id="{3FE7F70A-5680-2C5D-32DC-33CAC262F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838" y="1520157"/>
            <a:ext cx="2143125" cy="18289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7E5E8C4-E592-6F76-EB17-D872E144503F}"/>
              </a:ext>
            </a:extLst>
          </p:cNvPr>
          <p:cNvSpPr txBox="1"/>
          <p:nvPr/>
        </p:nvSpPr>
        <p:spPr>
          <a:xfrm>
            <a:off x="6235547" y="594910"/>
            <a:ext cx="16855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4.Knurling</a:t>
            </a:r>
          </a:p>
        </p:txBody>
      </p:sp>
      <p:pic>
        <p:nvPicPr>
          <p:cNvPr id="2052" name="Picture 4" descr="Knurling Process: Understanding its ...">
            <a:extLst>
              <a:ext uri="{FF2B5EF4-FFF2-40B4-BE49-F238E27FC236}">
                <a16:creationId xmlns:a16="http://schemas.microsoft.com/office/drawing/2014/main" id="{989D0E90-49A4-A640-C28E-AFCEEA989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807" y="1410159"/>
            <a:ext cx="2705100" cy="19747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B7AB58-9396-78E3-5887-E213723FD7A5}"/>
              </a:ext>
            </a:extLst>
          </p:cNvPr>
          <p:cNvCxnSpPr/>
          <p:nvPr/>
        </p:nvCxnSpPr>
        <p:spPr>
          <a:xfrm>
            <a:off x="2401677" y="3701667"/>
            <a:ext cx="0" cy="903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23467F-CFCA-881E-76C2-D24216C17FB1}"/>
              </a:ext>
            </a:extLst>
          </p:cNvPr>
          <p:cNvCxnSpPr/>
          <p:nvPr/>
        </p:nvCxnSpPr>
        <p:spPr>
          <a:xfrm>
            <a:off x="2401677" y="4594034"/>
            <a:ext cx="110828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37F57AE0-9215-13C9-6D84-B9B79E7F1E56}"/>
              </a:ext>
            </a:extLst>
          </p:cNvPr>
          <p:cNvSpPr/>
          <p:nvPr/>
        </p:nvSpPr>
        <p:spPr>
          <a:xfrm>
            <a:off x="3873518" y="4248199"/>
            <a:ext cx="3688467" cy="1244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In this project,</a:t>
            </a:r>
          </a:p>
          <a:p>
            <a:pPr algn="just"/>
            <a:r>
              <a:rPr lang="en-US" dirty="0"/>
              <a:t>We will do both internal and external threading.</a:t>
            </a:r>
          </a:p>
        </p:txBody>
      </p:sp>
      <p:pic>
        <p:nvPicPr>
          <p:cNvPr id="2" name="Picture 1" descr="Air University Multan Campus">
            <a:extLst>
              <a:ext uri="{FF2B5EF4-FFF2-40B4-BE49-F238E27FC236}">
                <a16:creationId xmlns:a16="http://schemas.microsoft.com/office/drawing/2014/main" id="{D3DFB242-7125-37DF-A466-ED2CC6AA7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10633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C8F7B6F7-09BD-23A5-FDAC-ED8E69ECA21D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07829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125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9D2BD1-97F2-67B0-8FD9-382401D60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407D11-17C4-8C8F-02F9-7C02A1172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13</a:t>
            </a:fld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268C8A-41ED-13AA-223E-0B2A6E72C798}"/>
              </a:ext>
            </a:extLst>
          </p:cNvPr>
          <p:cNvSpPr txBox="1"/>
          <p:nvPr/>
        </p:nvSpPr>
        <p:spPr>
          <a:xfrm>
            <a:off x="793214" y="583894"/>
            <a:ext cx="161948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5.Drilling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9BD86A-426C-310F-670A-078D86E9C342}"/>
              </a:ext>
            </a:extLst>
          </p:cNvPr>
          <p:cNvSpPr txBox="1"/>
          <p:nvPr/>
        </p:nvSpPr>
        <p:spPr>
          <a:xfrm>
            <a:off x="6257580" y="583893"/>
            <a:ext cx="235302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6.Taper Turning</a:t>
            </a:r>
          </a:p>
        </p:txBody>
      </p:sp>
      <p:pic>
        <p:nvPicPr>
          <p:cNvPr id="7" name="Picture 6" descr="Air University Multan Campus">
            <a:extLst>
              <a:ext uri="{FF2B5EF4-FFF2-40B4-BE49-F238E27FC236}">
                <a16:creationId xmlns:a16="http://schemas.microsoft.com/office/drawing/2014/main" id="{A9FB2FC6-F690-0585-A20D-CD269759A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10633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rilling With The Centre Lathe">
            <a:extLst>
              <a:ext uri="{FF2B5EF4-FFF2-40B4-BE49-F238E27FC236}">
                <a16:creationId xmlns:a16="http://schemas.microsoft.com/office/drawing/2014/main" id="{2787451C-495B-A2F6-1526-DA1194511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17" y="1849342"/>
            <a:ext cx="2365298" cy="13525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8" name="Picture 4" descr="Types And Features Of Drilling Machine ...">
            <a:extLst>
              <a:ext uri="{FF2B5EF4-FFF2-40B4-BE49-F238E27FC236}">
                <a16:creationId xmlns:a16="http://schemas.microsoft.com/office/drawing/2014/main" id="{0CF5B571-0BC7-BED5-6E14-719996B83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18" y="4190656"/>
            <a:ext cx="2442416" cy="18478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30" name="Picture 6" descr="10 Turning Operations You Need To Know ...">
            <a:extLst>
              <a:ext uri="{FF2B5EF4-FFF2-40B4-BE49-F238E27FC236}">
                <a16:creationId xmlns:a16="http://schemas.microsoft.com/office/drawing/2014/main" id="{F1C2E058-6432-C19C-6F28-707D97064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1696426"/>
            <a:ext cx="2143125" cy="21431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411D35E-D4F6-0F88-E17C-127440104504}"/>
              </a:ext>
            </a:extLst>
          </p:cNvPr>
          <p:cNvCxnSpPr/>
          <p:nvPr/>
        </p:nvCxnSpPr>
        <p:spPr>
          <a:xfrm flipH="1" flipV="1">
            <a:off x="3613534" y="2610998"/>
            <a:ext cx="793213" cy="14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98D441-DF3E-5C58-36C5-37F322051B42}"/>
              </a:ext>
            </a:extLst>
          </p:cNvPr>
          <p:cNvSpPr txBox="1"/>
          <p:nvPr/>
        </p:nvSpPr>
        <p:spPr>
          <a:xfrm>
            <a:off x="4351663" y="2776251"/>
            <a:ext cx="88134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For Center Drill</a:t>
            </a:r>
          </a:p>
        </p:txBody>
      </p:sp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E41A4BE5-A67C-31E1-5444-D2BBFEB95AF7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815798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547C02-6A24-4A29-4878-E277EDDC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8D39CE-76DC-D6F6-9367-2DBA316FB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14</a:t>
            </a:fld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490BAF-09CE-7127-389B-6229CE02EE82}"/>
              </a:ext>
            </a:extLst>
          </p:cNvPr>
          <p:cNvSpPr txBox="1"/>
          <p:nvPr/>
        </p:nvSpPr>
        <p:spPr>
          <a:xfrm>
            <a:off x="749147" y="528810"/>
            <a:ext cx="16855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7.Grooving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B95F36-5F11-9F36-28D2-2D8A506B58A8}"/>
              </a:ext>
            </a:extLst>
          </p:cNvPr>
          <p:cNvSpPr txBox="1"/>
          <p:nvPr/>
        </p:nvSpPr>
        <p:spPr>
          <a:xfrm>
            <a:off x="6301648" y="528809"/>
            <a:ext cx="230895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8.Sandig/Filling</a:t>
            </a:r>
          </a:p>
        </p:txBody>
      </p:sp>
      <p:pic>
        <p:nvPicPr>
          <p:cNvPr id="6" name="Picture 5" descr="Air University Multan Campus">
            <a:extLst>
              <a:ext uri="{FF2B5EF4-FFF2-40B4-BE49-F238E27FC236}">
                <a16:creationId xmlns:a16="http://schemas.microsoft.com/office/drawing/2014/main" id="{AAFC9583-69AC-9C3C-B73C-CF2A4AA87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Grooving – ToolNotes">
            <a:extLst>
              <a:ext uri="{FF2B5EF4-FFF2-40B4-BE49-F238E27FC236}">
                <a16:creationId xmlns:a16="http://schemas.microsoft.com/office/drawing/2014/main" id="{D38A256B-EF8E-398C-1C38-122845AB5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43" y="1612767"/>
            <a:ext cx="2085975" cy="22002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2" name="Picture 4" descr="Ismosm 80 Grit Sandpaper Roll 4.5 ...">
            <a:extLst>
              <a:ext uri="{FF2B5EF4-FFF2-40B4-BE49-F238E27FC236}">
                <a16:creationId xmlns:a16="http://schemas.microsoft.com/office/drawing/2014/main" id="{A975418A-E58D-27DC-4689-C9699C2A4A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399" y="1822316"/>
            <a:ext cx="2562225" cy="17811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4" name="Picture 6" descr="Resources">
            <a:extLst>
              <a:ext uri="{FF2B5EF4-FFF2-40B4-BE49-F238E27FC236}">
                <a16:creationId xmlns:a16="http://schemas.microsoft.com/office/drawing/2014/main" id="{D8BDCE13-761D-BE8B-B91B-61FBF4E40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399" y="4276852"/>
            <a:ext cx="2876550" cy="15906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F6A2B11B-720C-E7D1-DA91-08EB63B64095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7098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1F75B6B-2E7C-830C-BA5C-26CA07A81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4A28E1C-BD27-5E1D-184B-2F2CD0D59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15</a:t>
            </a:fld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6E1F717-A699-4498-F645-06547D81B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673" y="2026084"/>
            <a:ext cx="6421597" cy="2805831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67EC214-F28F-BEDD-3920-300787C99ED5}"/>
              </a:ext>
            </a:extLst>
          </p:cNvPr>
          <p:cNvCxnSpPr/>
          <p:nvPr/>
        </p:nvCxnSpPr>
        <p:spPr>
          <a:xfrm flipH="1">
            <a:off x="8467595" y="1014608"/>
            <a:ext cx="864295" cy="140291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9E8C397-18A6-E2F3-8C0F-C2A057678CB5}"/>
              </a:ext>
            </a:extLst>
          </p:cNvPr>
          <p:cNvCxnSpPr>
            <a:cxnSpLocks/>
          </p:cNvCxnSpPr>
          <p:nvPr/>
        </p:nvCxnSpPr>
        <p:spPr>
          <a:xfrm rot="16200000" flipH="1">
            <a:off x="3908119" y="1427966"/>
            <a:ext cx="2167004" cy="1340286"/>
          </a:xfrm>
          <a:prstGeom prst="bentConnector3">
            <a:avLst/>
          </a:prstGeom>
          <a:ln>
            <a:tailEnd type="triangle"/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E8E0188-1797-8884-00D7-18A13075AC92}"/>
              </a:ext>
            </a:extLst>
          </p:cNvPr>
          <p:cNvCxnSpPr/>
          <p:nvPr/>
        </p:nvCxnSpPr>
        <p:spPr>
          <a:xfrm flipH="1" flipV="1">
            <a:off x="9028386" y="2638097"/>
            <a:ext cx="1124607" cy="94593"/>
          </a:xfrm>
          <a:prstGeom prst="straightConnector1">
            <a:avLst/>
          </a:prstGeom>
          <a:ln>
            <a:tailEnd type="triangl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86F31A3-0D15-D3C2-581C-C80BE118ECCE}"/>
              </a:ext>
            </a:extLst>
          </p:cNvPr>
          <p:cNvCxnSpPr>
            <a:cxnSpLocks/>
          </p:cNvCxnSpPr>
          <p:nvPr/>
        </p:nvCxnSpPr>
        <p:spPr>
          <a:xfrm flipV="1">
            <a:off x="10152993" y="2078018"/>
            <a:ext cx="182226" cy="659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99E664C2-7402-F648-C46F-AB3E04D35265}"/>
              </a:ext>
            </a:extLst>
          </p:cNvPr>
          <p:cNvSpPr/>
          <p:nvPr/>
        </p:nvSpPr>
        <p:spPr>
          <a:xfrm>
            <a:off x="10466154" y="1716065"/>
            <a:ext cx="1380335" cy="64922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Internal Threading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5A6EC3-3F6C-BC96-6B3F-F171D3CCE2FD}"/>
              </a:ext>
            </a:extLst>
          </p:cNvPr>
          <p:cNvSpPr txBox="1"/>
          <p:nvPr/>
        </p:nvSpPr>
        <p:spPr>
          <a:xfrm>
            <a:off x="7991604" y="641601"/>
            <a:ext cx="134028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Knurling</a:t>
            </a:r>
            <a:endParaRPr lang="en-US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49182A4-FF45-BC17-A1CD-6A0DD0117459}"/>
              </a:ext>
            </a:extLst>
          </p:cNvPr>
          <p:cNvSpPr txBox="1"/>
          <p:nvPr/>
        </p:nvSpPr>
        <p:spPr>
          <a:xfrm>
            <a:off x="3520966" y="683172"/>
            <a:ext cx="214079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External Threading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18E9EEB-0A8D-3FD0-C87A-037D34DF888A}"/>
              </a:ext>
            </a:extLst>
          </p:cNvPr>
          <p:cNvCxnSpPr/>
          <p:nvPr/>
        </p:nvCxnSpPr>
        <p:spPr>
          <a:xfrm>
            <a:off x="2543503" y="2685393"/>
            <a:ext cx="2017987" cy="909145"/>
          </a:xfrm>
          <a:prstGeom prst="straightConnector1">
            <a:avLst/>
          </a:prstGeom>
          <a:ln>
            <a:tailEnd type="triangle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A5CF440-9E52-2DFE-CCB0-F07B4A468339}"/>
              </a:ext>
            </a:extLst>
          </p:cNvPr>
          <p:cNvCxnSpPr/>
          <p:nvPr/>
        </p:nvCxnSpPr>
        <p:spPr>
          <a:xfrm flipH="1">
            <a:off x="1722400" y="2685393"/>
            <a:ext cx="821103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EFDA3DC-02F8-ED16-111E-9005AE6643C0}"/>
              </a:ext>
            </a:extLst>
          </p:cNvPr>
          <p:cNvSpPr txBox="1"/>
          <p:nvPr/>
        </p:nvSpPr>
        <p:spPr>
          <a:xfrm>
            <a:off x="721676" y="2417523"/>
            <a:ext cx="100827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Taper</a:t>
            </a:r>
          </a:p>
          <a:p>
            <a:r>
              <a:rPr lang="en-US" dirty="0"/>
              <a:t>Turning</a:t>
            </a:r>
          </a:p>
        </p:txBody>
      </p:sp>
      <p:pic>
        <p:nvPicPr>
          <p:cNvPr id="30" name="Picture 29" descr="Air University Multan Campus">
            <a:extLst>
              <a:ext uri="{FF2B5EF4-FFF2-40B4-BE49-F238E27FC236}">
                <a16:creationId xmlns:a16="http://schemas.microsoft.com/office/drawing/2014/main" id="{C305CDBF-F631-E3ED-C484-E6C1EC902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73BF3C3A-992E-B8BA-0426-B5B7D347C8D7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575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1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 animBg="1"/>
      <p:bldP spid="21" grpId="0" animBg="1"/>
      <p:bldP spid="22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B16686-340D-6242-D6E3-5DDE58E8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5C53CA-F893-E3AA-1BDB-E25BC431A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16</a:t>
            </a:fld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C8CE8D-F763-1858-1CA0-E521582764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221" y="2090450"/>
            <a:ext cx="2857500" cy="267710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5702AB-B58E-756C-B07E-6B4983C621BD}"/>
              </a:ext>
            </a:extLst>
          </p:cNvPr>
          <p:cNvCxnSpPr/>
          <p:nvPr/>
        </p:nvCxnSpPr>
        <p:spPr>
          <a:xfrm flipH="1">
            <a:off x="6096000" y="2181340"/>
            <a:ext cx="1759027" cy="10466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85E7FE4-BF34-6D3A-01DE-A278109C9F21}"/>
              </a:ext>
            </a:extLst>
          </p:cNvPr>
          <p:cNvSpPr txBox="1"/>
          <p:nvPr/>
        </p:nvSpPr>
        <p:spPr>
          <a:xfrm>
            <a:off x="7855028" y="2090450"/>
            <a:ext cx="8523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Drilling</a:t>
            </a:r>
          </a:p>
        </p:txBody>
      </p:sp>
      <p:pic>
        <p:nvPicPr>
          <p:cNvPr id="5" name="Picture 4" descr="Air University Multan Campus">
            <a:extLst>
              <a:ext uri="{FF2B5EF4-FFF2-40B4-BE49-F238E27FC236}">
                <a16:creationId xmlns:a16="http://schemas.microsoft.com/office/drawing/2014/main" id="{89757957-F192-9A9E-BCF5-C477C850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0BA9B4B1-C3DF-51BC-BE08-76B77D718283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872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197FE42-FEAD-ADD0-6DE6-5B3658C7C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A32D2B-A2EB-A938-D0C7-6539569FA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17</a:t>
            </a:fld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032F91-13A1-6F25-FE12-7EBF52F2BF7E}"/>
              </a:ext>
            </a:extLst>
          </p:cNvPr>
          <p:cNvSpPr txBox="1"/>
          <p:nvPr/>
        </p:nvSpPr>
        <p:spPr>
          <a:xfrm>
            <a:off x="1875099" y="3075057"/>
            <a:ext cx="82064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Any Questions!!!</a:t>
            </a:r>
          </a:p>
        </p:txBody>
      </p: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D7255278-3C50-BCDF-41EB-545BEC10CA1C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6" name="Picture 5" descr="Air University Multan Campus">
            <a:extLst>
              <a:ext uri="{FF2B5EF4-FFF2-40B4-BE49-F238E27FC236}">
                <a16:creationId xmlns:a16="http://schemas.microsoft.com/office/drawing/2014/main" id="{A81FD364-E5CD-78F5-2684-558CD84A9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69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48C224-C9F8-6E4B-746E-7A187A29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236" y="365126"/>
            <a:ext cx="2456762" cy="1144186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/>
              <a:t>The End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89DEE07-94CB-1CD9-94A1-75A5B7828C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338312" y="1667468"/>
            <a:ext cx="7735712" cy="4351338"/>
          </a:xfr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81EB4A-DF6C-41AA-3DEE-EB6592AB9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769C6F-4403-7121-A78F-C3BE746E7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18</a:t>
            </a:fld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5" name="Picture 4" descr="Air University Multan Campus">
            <a:extLst>
              <a:ext uri="{FF2B5EF4-FFF2-40B4-BE49-F238E27FC236}">
                <a16:creationId xmlns:a16="http://schemas.microsoft.com/office/drawing/2014/main" id="{D9FC171F-160B-2FD9-5689-1AFB611FF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E2FC7EB-C96D-AC68-E898-69FF85D73740}"/>
              </a:ext>
            </a:extLst>
          </p:cNvPr>
          <p:cNvSpPr txBox="1">
            <a:spLocks/>
          </p:cNvSpPr>
          <p:nvPr/>
        </p:nvSpPr>
        <p:spPr>
          <a:xfrm>
            <a:off x="3828361" y="6356349"/>
            <a:ext cx="4114800" cy="365125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764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BD845-C7BE-7F1B-7008-126632361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C57011D-01C4-14C2-DFE1-7DBE65229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434" y="1145754"/>
            <a:ext cx="3932237" cy="627962"/>
          </a:xfr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PROJECT PROPOSAL</a:t>
            </a:r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3DEFF8CD-2E88-3EAE-417A-D8572DD8B9F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>
          <a:xfrm>
            <a:off x="7674749" y="1465816"/>
            <a:ext cx="2857501" cy="3811264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4EA371D-2F37-5442-62BC-BB3733B630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249" y="1459735"/>
            <a:ext cx="2857500" cy="3811264"/>
          </a:xfrm>
          <a:prstGeom prst="rect">
            <a:avLst/>
          </a:prstGeom>
        </p:spPr>
      </p:pic>
      <p:pic>
        <p:nvPicPr>
          <p:cNvPr id="1026" name="Picture 2" descr="Air University Multan Campus">
            <a:extLst>
              <a:ext uri="{FF2B5EF4-FFF2-40B4-BE49-F238E27FC236}">
                <a16:creationId xmlns:a16="http://schemas.microsoft.com/office/drawing/2014/main" id="{9B0CFDA4-4BF8-7769-B0B5-0ACDC395C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E10F12C-50B1-368D-CAF9-04176A76A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47F142E-976D-6A8B-D7A0-1817203E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b="1" smtClean="0">
                <a:solidFill>
                  <a:schemeClr val="tx1"/>
                </a:solidFill>
              </a:rPr>
              <a:t>2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44B142-58A9-22AE-FB41-1B157701C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8433" y="2603971"/>
            <a:ext cx="3932237" cy="201432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Project Name:</a:t>
            </a:r>
          </a:p>
          <a:p>
            <a:pPr algn="ctr"/>
            <a:r>
              <a:rPr lang="en-US" sz="2800" b="1" dirty="0"/>
              <a:t> </a:t>
            </a:r>
            <a:r>
              <a:rPr lang="en-US" sz="4400" b="1" dirty="0"/>
              <a:t>Revolver with a threading Rod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30215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936CC69-4009-062D-7006-B0BAA150D7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5342608"/>
              </p:ext>
            </p:extLst>
          </p:nvPr>
        </p:nvGraphicFramePr>
        <p:xfrm>
          <a:off x="1812646" y="259219"/>
          <a:ext cx="8235655" cy="6016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B9D73A-4D46-0C45-778B-ABF247857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 vert="horz" lIns="91440" tIns="45720" rIns="91440" bIns="45720"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C6EEB1-2878-41B7-269A-746897A8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6701" y="6356349"/>
            <a:ext cx="2743200" cy="365125"/>
          </a:xfrm>
        </p:spPr>
        <p:txBody>
          <a:bodyPr/>
          <a:lstStyle/>
          <a:p>
            <a:fld id="{DF9E3842-8297-49BF-A5C7-336F6F67DF40}" type="slidenum">
              <a:rPr lang="en-US" sz="3200" b="1" smtClean="0">
                <a:solidFill>
                  <a:schemeClr val="tx1"/>
                </a:solidFill>
              </a:rPr>
              <a:t>3</a:t>
            </a:fld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10" name="Picture 2" descr="Air University Multan Campus">
            <a:extLst>
              <a:ext uri="{FF2B5EF4-FFF2-40B4-BE49-F238E27FC236}">
                <a16:creationId xmlns:a16="http://schemas.microsoft.com/office/drawing/2014/main" id="{F0F50175-7A14-6063-6728-B242BA80F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967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8E8ED50-92E4-42D5-B5B6-CBBA4A07A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88E8ED50-92E4-42D5-B5B6-CBBA4A07A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88E8ED50-92E4-42D5-B5B6-CBBA4A07A3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486EC3E-9AC3-4E52-AF76-B91B0E1A2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1486EC3E-9AC3-4E52-AF76-B91B0E1A2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1486EC3E-9AC3-4E52-AF76-B91B0E1A20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9078280-02EF-4D93-A0BF-6BA180DAC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graphicEl>
                                              <a:dgm id="{A9078280-02EF-4D93-A0BF-6BA180DAC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graphicEl>
                                              <a:dgm id="{A9078280-02EF-4D93-A0BF-6BA180DAC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96ECBFF-0AF5-480B-87E3-2571523486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graphicEl>
                                              <a:dgm id="{796ECBFF-0AF5-480B-87E3-2571523486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graphicEl>
                                              <a:dgm id="{796ECBFF-0AF5-480B-87E3-2571523486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0669ED7-0C35-4417-9034-CA8863C497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graphicEl>
                                              <a:dgm id="{30669ED7-0C35-4417-9034-CA8863C497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graphicEl>
                                              <a:dgm id="{30669ED7-0C35-4417-9034-CA8863C497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A7A5574-0ECD-4C84-BFEB-BE30A373C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graphicEl>
                                              <a:dgm id="{CA7A5574-0ECD-4C84-BFEB-BE30A373C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graphicEl>
                                              <a:dgm id="{CA7A5574-0ECD-4C84-BFEB-BE30A373C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68752A9-FB14-4D96-81B9-E8B6D6201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graphicEl>
                                              <a:dgm id="{368752A9-FB14-4D96-81B9-E8B6D6201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graphicEl>
                                              <a:dgm id="{368752A9-FB14-4D96-81B9-E8B6D6201B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5A05B2-63B6-468F-871F-974A77691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graphicEl>
                                              <a:dgm id="{ED5A05B2-63B6-468F-871F-974A77691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graphicEl>
                                              <a:dgm id="{ED5A05B2-63B6-468F-871F-974A77691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BE318E-D2ED-42C5-B16F-FE062960C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graphicEl>
                                              <a:dgm id="{F2BE318E-D2ED-42C5-B16F-FE062960C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graphicEl>
                                              <a:dgm id="{F2BE318E-D2ED-42C5-B16F-FE062960CD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25D242-957E-20E2-DCC2-855790D99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16033" cy="846987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dirty="0"/>
              <a:t>Tools And Machines: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FF1D0B-D00F-3EC6-0E47-3B115F6E8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660"/>
            <a:ext cx="10515600" cy="472030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Lathe machine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Drilling Machine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Sanding Paper/File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F3E113D-F55D-79B7-9743-798C8231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 vert="horz" lIns="91440" tIns="45720" rIns="91440" bIns="45720" rtlCol="0" anchor="ctr"/>
          <a:lstStyle/>
          <a:p>
            <a:r>
              <a:rPr lang="en-US" sz="1400" b="1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B2982-14FB-3E02-202A-F1266D26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 descr="Air University Multan Campus">
            <a:extLst>
              <a:ext uri="{FF2B5EF4-FFF2-40B4-BE49-F238E27FC236}">
                <a16:creationId xmlns:a16="http://schemas.microsoft.com/office/drawing/2014/main" id="{CC16BA60-0F2B-702B-7863-1E2A50F0C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9219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5F2E-F85D-C2CC-4B39-BE17D8E62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63" y="145343"/>
            <a:ext cx="5657085" cy="97837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/>
              <a:t>Material Selection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2256B-4370-9E9B-AA00-5AFECF8E7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333041"/>
            <a:ext cx="9391803" cy="859315"/>
          </a:xfrm>
        </p:spPr>
        <p:txBody>
          <a:bodyPr anchor="ctr"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Choose materials with appropriate strength and wear resistance (e.g., stainless steel for durability).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9D8543-7DDB-F62F-A3B0-59300E167864}"/>
              </a:ext>
            </a:extLst>
          </p:cNvPr>
          <p:cNvSpPr txBox="1"/>
          <p:nvPr/>
        </p:nvSpPr>
        <p:spPr>
          <a:xfrm>
            <a:off x="517791" y="2514602"/>
            <a:ext cx="8284686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6000" b="1" dirty="0"/>
              <a:t>Manufacturing Process</a:t>
            </a:r>
            <a:endParaRPr lang="en-US" sz="4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574151-22EC-C44D-4393-1BC4BA5A3D58}"/>
              </a:ext>
            </a:extLst>
          </p:cNvPr>
          <p:cNvSpPr txBox="1"/>
          <p:nvPr/>
        </p:nvSpPr>
        <p:spPr>
          <a:xfrm>
            <a:off x="1068636" y="3800819"/>
            <a:ext cx="7877060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For the Cylinder</a:t>
            </a:r>
            <a:r>
              <a:rPr lang="en-US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            </a:t>
            </a:r>
            <a:r>
              <a:rPr lang="en-US" sz="2400" b="1" dirty="0"/>
              <a:t>Machining</a:t>
            </a:r>
            <a:r>
              <a:rPr lang="en-US" sz="2000" dirty="0"/>
              <a:t>: Use a lathe to achieve the cylindrical shape.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            </a:t>
            </a:r>
            <a:r>
              <a:rPr lang="en-US" sz="2400" b="1" dirty="0"/>
              <a:t>Drilling</a:t>
            </a:r>
            <a:r>
              <a:rPr lang="en-US" sz="2000" dirty="0"/>
              <a:t>: Precisely drill the chambers for the revolver.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             </a:t>
            </a:r>
            <a:r>
              <a:rPr lang="en-US" sz="2400" b="1" dirty="0"/>
              <a:t>Finishing</a:t>
            </a:r>
            <a:r>
              <a:rPr lang="en-US" sz="2000" dirty="0"/>
              <a:t>: Smoothen the surface using grinding or polishing.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7BE0F-5DCC-6E15-3F06-D62A6F99D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 vert="horz" lIns="91440" tIns="45720" rIns="91440" bIns="45720"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2D565-AFAA-484E-44C6-E450C7457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b="1" smtClean="0">
                <a:solidFill>
                  <a:schemeClr val="tx1"/>
                </a:solidFill>
              </a:rPr>
              <a:t>5</a:t>
            </a:fld>
            <a:endParaRPr lang="en-US" sz="1100" b="1" dirty="0">
              <a:solidFill>
                <a:schemeClr val="tx1"/>
              </a:solidFill>
            </a:endParaRPr>
          </a:p>
        </p:txBody>
      </p:sp>
      <p:pic>
        <p:nvPicPr>
          <p:cNvPr id="8" name="Picture 2" descr="Air University Multan Campus">
            <a:extLst>
              <a:ext uri="{FF2B5EF4-FFF2-40B4-BE49-F238E27FC236}">
                <a16:creationId xmlns:a16="http://schemas.microsoft.com/office/drawing/2014/main" id="{6124B1C4-57FA-0363-8A6F-AB6260AA2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2865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3690FBF-6B49-35E9-C4CB-59F1986F6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2872"/>
            <a:ext cx="10515600" cy="771180"/>
          </a:xfrm>
        </p:spPr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For the Rod:</a:t>
            </a:r>
            <a:br>
              <a:rPr lang="en-US" sz="2400" dirty="0"/>
            </a:br>
            <a:r>
              <a:rPr lang="en-US" sz="2400" dirty="0"/>
              <a:t>        </a:t>
            </a:r>
            <a:r>
              <a:rPr lang="en-US" sz="2700" b="1" dirty="0"/>
              <a:t>Threading</a:t>
            </a:r>
            <a:r>
              <a:rPr lang="en-US" sz="2400" dirty="0"/>
              <a:t>: If the rod needs threads, use a lathe or thread-cutting die.</a:t>
            </a:r>
            <a:br>
              <a:rPr lang="en-US" sz="2400" dirty="0"/>
            </a:br>
            <a:r>
              <a:rPr lang="en-US" sz="2400" dirty="0"/>
              <a:t>        </a:t>
            </a:r>
            <a:r>
              <a:rPr lang="en-US" sz="2700" b="1" dirty="0"/>
              <a:t>Knurling</a:t>
            </a:r>
            <a:r>
              <a:rPr lang="en-US" sz="2400" dirty="0"/>
              <a:t>: Add a grip pattern (if required) using a knurling tool.</a:t>
            </a:r>
            <a:br>
              <a:rPr lang="en-US" sz="2400" dirty="0"/>
            </a:br>
            <a:r>
              <a:rPr lang="en-US" sz="2400" dirty="0"/>
              <a:t>        </a:t>
            </a:r>
            <a:r>
              <a:rPr lang="en-US" sz="2700" b="1" dirty="0"/>
              <a:t>Finishing</a:t>
            </a:r>
            <a:r>
              <a:rPr lang="en-US" sz="2400" dirty="0"/>
              <a:t>: Polish to reduce friction.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D1A0978-7909-E76E-2A0A-46A044AF4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9647" y="1828800"/>
            <a:ext cx="3338953" cy="980502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z="6000" b="1" dirty="0">
                <a:solidFill>
                  <a:schemeClr val="tx1"/>
                </a:solidFill>
              </a:rPr>
              <a:t>Assembly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49E1C-5853-EC5E-C9C0-E801E342B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24620" y="6349674"/>
            <a:ext cx="4114800" cy="365125"/>
          </a:xfrm>
          <a:solidFill>
            <a:srgbClr val="00B0F0"/>
          </a:solidFill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C8595B-E28B-DE7D-91B7-00B96ADC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b="1" smtClean="0">
                <a:solidFill>
                  <a:schemeClr val="tx1"/>
                </a:solidFill>
              </a:rPr>
              <a:t>6</a:t>
            </a:fld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9776E3-1C7F-04A3-10D4-2B275B2F9015}"/>
              </a:ext>
            </a:extLst>
          </p:cNvPr>
          <p:cNvSpPr txBox="1"/>
          <p:nvPr/>
        </p:nvSpPr>
        <p:spPr>
          <a:xfrm>
            <a:off x="838200" y="3272010"/>
            <a:ext cx="10515600" cy="2209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Fitment</a:t>
            </a:r>
            <a:r>
              <a:rPr lang="en-US" dirty="0"/>
              <a:t>: </a:t>
            </a:r>
            <a:r>
              <a:rPr lang="en-US" sz="2200" dirty="0"/>
              <a:t>Check the clearance between the cylinder and rod for smooth rotation.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/>
              <a:t>Bearing/Bushing</a:t>
            </a:r>
            <a:r>
              <a:rPr lang="en-US" dirty="0"/>
              <a:t>: </a:t>
            </a:r>
            <a:r>
              <a:rPr lang="en-US" sz="2200" dirty="0"/>
              <a:t>Install a bearing or bushing if needed for reduced friction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b="1" dirty="0"/>
              <a:t>Securement</a:t>
            </a:r>
            <a:r>
              <a:rPr lang="en-US" dirty="0"/>
              <a:t>: </a:t>
            </a:r>
            <a:r>
              <a:rPr lang="en-US" sz="2200" dirty="0"/>
              <a:t>Add locking mechanisms (e.g., nuts, pins) if required to hold the parts in place.</a:t>
            </a:r>
          </a:p>
        </p:txBody>
      </p:sp>
      <p:pic>
        <p:nvPicPr>
          <p:cNvPr id="3" name="Picture 2" descr="Air University Multan Campus">
            <a:extLst>
              <a:ext uri="{FF2B5EF4-FFF2-40B4-BE49-F238E27FC236}">
                <a16:creationId xmlns:a16="http://schemas.microsoft.com/office/drawing/2014/main" id="{08F559B6-C4AC-74F6-D457-0C439A363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0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1854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 animBg="1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859FE0F-002B-34C5-AB37-143C3BA4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871949" cy="98995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A453FA5-5046-AA7F-5165-6AA9380D8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896"/>
            <a:ext cx="10515600" cy="90338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/>
              <a:t>Test the assembled parts for proper rotation and alignment. Make adjustments if necessary.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C8FDF-69C8-4298-F0D7-5F1B00F2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3F53A-A4AA-65F9-B10E-C3F361E3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7</a:t>
            </a:fld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2E25014-14EC-44F1-B3CC-E24322BBF0AE}"/>
              </a:ext>
            </a:extLst>
          </p:cNvPr>
          <p:cNvSpPr/>
          <p:nvPr/>
        </p:nvSpPr>
        <p:spPr>
          <a:xfrm>
            <a:off x="3211417" y="2821596"/>
            <a:ext cx="4941983" cy="26770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Now We will Discuss About the views of our Project,</a:t>
            </a:r>
          </a:p>
          <a:p>
            <a:pPr algn="ctr"/>
            <a:r>
              <a:rPr lang="en-US" sz="2400" dirty="0"/>
              <a:t>And Lathe machine Functions</a:t>
            </a:r>
            <a:r>
              <a:rPr lang="en-US" dirty="0"/>
              <a:t>.</a:t>
            </a:r>
          </a:p>
        </p:txBody>
      </p:sp>
      <p:pic>
        <p:nvPicPr>
          <p:cNvPr id="15" name="Picture 14" descr="Air University Multan Campus">
            <a:extLst>
              <a:ext uri="{FF2B5EF4-FFF2-40B4-BE49-F238E27FC236}">
                <a16:creationId xmlns:a16="http://schemas.microsoft.com/office/drawing/2014/main" id="{5C09CD56-8840-3B22-017E-ECD671FE5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4484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uild="p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53AFF-C8E0-DACA-F303-985CA7E5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solidFill>
            <a:srgbClr val="00B0F0"/>
          </a:solidFill>
        </p:spPr>
        <p:txBody>
          <a:bodyPr vert="horz" lIns="91440" tIns="45720" rIns="91440" bIns="45720"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86B3-E667-C6FB-7167-FED750471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BF37AC8-501A-8F46-0900-9384E384127D}"/>
              </a:ext>
            </a:extLst>
          </p:cNvPr>
          <p:cNvSpPr/>
          <p:nvPr/>
        </p:nvSpPr>
        <p:spPr>
          <a:xfrm>
            <a:off x="1307804" y="1711841"/>
            <a:ext cx="3657600" cy="36576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C2BA32A-91A6-FEA9-BEE5-DE3C4D2EF52C}"/>
              </a:ext>
            </a:extLst>
          </p:cNvPr>
          <p:cNvSpPr/>
          <p:nvPr/>
        </p:nvSpPr>
        <p:spPr>
          <a:xfrm>
            <a:off x="2702263" y="3037721"/>
            <a:ext cx="914400" cy="914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3AB21C5-507D-24F9-DEAE-75CE20C770FE}"/>
              </a:ext>
            </a:extLst>
          </p:cNvPr>
          <p:cNvSpPr/>
          <p:nvPr/>
        </p:nvSpPr>
        <p:spPr>
          <a:xfrm>
            <a:off x="2725123" y="1984034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B3BEFA1-E5E9-5AA8-CC48-C028C918C6A7}"/>
              </a:ext>
            </a:extLst>
          </p:cNvPr>
          <p:cNvSpPr/>
          <p:nvPr/>
        </p:nvSpPr>
        <p:spPr>
          <a:xfrm>
            <a:off x="1681184" y="2453997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344B08B-B61A-BDB5-FE48-1D6299261CB9}"/>
              </a:ext>
            </a:extLst>
          </p:cNvPr>
          <p:cNvSpPr/>
          <p:nvPr/>
        </p:nvSpPr>
        <p:spPr>
          <a:xfrm>
            <a:off x="3700483" y="2395514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07C758-5303-BB41-995D-4DBCCF8B2F8E}"/>
              </a:ext>
            </a:extLst>
          </p:cNvPr>
          <p:cNvSpPr/>
          <p:nvPr/>
        </p:nvSpPr>
        <p:spPr>
          <a:xfrm>
            <a:off x="3700483" y="3676737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D2CEA6F-035C-4031-25F6-F8265F86F937}"/>
              </a:ext>
            </a:extLst>
          </p:cNvPr>
          <p:cNvSpPr/>
          <p:nvPr/>
        </p:nvSpPr>
        <p:spPr>
          <a:xfrm>
            <a:off x="2679404" y="4273225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31C6ED6-30F8-2ECE-243F-BE6B0A49EDF6}"/>
              </a:ext>
            </a:extLst>
          </p:cNvPr>
          <p:cNvSpPr/>
          <p:nvPr/>
        </p:nvSpPr>
        <p:spPr>
          <a:xfrm>
            <a:off x="1757385" y="3581044"/>
            <a:ext cx="822960" cy="82296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E23D4F-0565-E3EF-0B39-270172AEAA30}"/>
              </a:ext>
            </a:extLst>
          </p:cNvPr>
          <p:cNvCxnSpPr/>
          <p:nvPr/>
        </p:nvCxnSpPr>
        <p:spPr>
          <a:xfrm flipH="1">
            <a:off x="4111963" y="1095153"/>
            <a:ext cx="1108623" cy="723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BE969AD-E592-5BF1-B56A-8AB25CFE7512}"/>
              </a:ext>
            </a:extLst>
          </p:cNvPr>
          <p:cNvSpPr txBox="1"/>
          <p:nvPr/>
        </p:nvSpPr>
        <p:spPr>
          <a:xfrm>
            <a:off x="5273748" y="856880"/>
            <a:ext cx="1108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D40mm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7DA0790-B895-CCC5-E698-079B2F4255BC}"/>
              </a:ext>
            </a:extLst>
          </p:cNvPr>
          <p:cNvCxnSpPr>
            <a:stCxn id="6" idx="0"/>
          </p:cNvCxnSpPr>
          <p:nvPr/>
        </p:nvCxnSpPr>
        <p:spPr>
          <a:xfrm>
            <a:off x="3136604" y="1711841"/>
            <a:ext cx="1" cy="1913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3622B0F-220E-C78B-28FF-20B5A86DFC03}"/>
              </a:ext>
            </a:extLst>
          </p:cNvPr>
          <p:cNvCxnSpPr>
            <a:endCxn id="6" idx="0"/>
          </p:cNvCxnSpPr>
          <p:nvPr/>
        </p:nvCxnSpPr>
        <p:spPr>
          <a:xfrm>
            <a:off x="2504144" y="1226212"/>
            <a:ext cx="632460" cy="4856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10FD5CD-652C-E4B3-8213-A54779B72938}"/>
              </a:ext>
            </a:extLst>
          </p:cNvPr>
          <p:cNvSpPr txBox="1"/>
          <p:nvPr/>
        </p:nvSpPr>
        <p:spPr>
          <a:xfrm>
            <a:off x="1829774" y="856880"/>
            <a:ext cx="67436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3mm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925DA30-CEF5-5B7F-EA74-D2BFC32511A8}"/>
              </a:ext>
            </a:extLst>
          </p:cNvPr>
          <p:cNvCxnSpPr/>
          <p:nvPr/>
        </p:nvCxnSpPr>
        <p:spPr>
          <a:xfrm flipH="1">
            <a:off x="4523443" y="2286000"/>
            <a:ext cx="1196873" cy="3827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725D8B7A-B8A6-210E-BE2E-21C685C14CC2}"/>
              </a:ext>
            </a:extLst>
          </p:cNvPr>
          <p:cNvSpPr txBox="1"/>
          <p:nvPr/>
        </p:nvSpPr>
        <p:spPr>
          <a:xfrm>
            <a:off x="5837274" y="2094614"/>
            <a:ext cx="85840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D9 mm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E180B82-AF84-4416-9414-E73867D890A8}"/>
              </a:ext>
            </a:extLst>
          </p:cNvPr>
          <p:cNvCxnSpPr>
            <a:cxnSpLocks/>
          </p:cNvCxnSpPr>
          <p:nvPr/>
        </p:nvCxnSpPr>
        <p:spPr>
          <a:xfrm flipH="1" flipV="1">
            <a:off x="3381800" y="3942668"/>
            <a:ext cx="865964" cy="1646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23C306F-1B8F-D238-221B-D4BFE7FFC031}"/>
              </a:ext>
            </a:extLst>
          </p:cNvPr>
          <p:cNvCxnSpPr/>
          <p:nvPr/>
        </p:nvCxnSpPr>
        <p:spPr>
          <a:xfrm>
            <a:off x="4247764" y="5589593"/>
            <a:ext cx="13321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B0DB138-26C2-4418-7E5D-03157278A308}"/>
              </a:ext>
            </a:extLst>
          </p:cNvPr>
          <p:cNvSpPr txBox="1"/>
          <p:nvPr/>
        </p:nvSpPr>
        <p:spPr>
          <a:xfrm>
            <a:off x="5121880" y="5263116"/>
            <a:ext cx="1108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D10 mm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F7450C2-374B-D1A5-461B-2A23EE10A6FA}"/>
              </a:ext>
            </a:extLst>
          </p:cNvPr>
          <p:cNvCxnSpPr/>
          <p:nvPr/>
        </p:nvCxnSpPr>
        <p:spPr>
          <a:xfrm>
            <a:off x="3136604" y="2806994"/>
            <a:ext cx="0" cy="23072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3F25AF-9EF5-48D5-70EF-7C0684D1C1D8}"/>
              </a:ext>
            </a:extLst>
          </p:cNvPr>
          <p:cNvCxnSpPr/>
          <p:nvPr/>
        </p:nvCxnSpPr>
        <p:spPr>
          <a:xfrm>
            <a:off x="1307804" y="1711841"/>
            <a:ext cx="1688784" cy="11855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6639881-01F3-5AF6-6EBD-2BA6A2D36163}"/>
              </a:ext>
            </a:extLst>
          </p:cNvPr>
          <p:cNvSpPr txBox="1"/>
          <p:nvPr/>
        </p:nvSpPr>
        <p:spPr>
          <a:xfrm>
            <a:off x="484742" y="1373658"/>
            <a:ext cx="82306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3mm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A09C206-DD18-5FBE-F2F4-A9944CF12A05}"/>
              </a:ext>
            </a:extLst>
          </p:cNvPr>
          <p:cNvGrpSpPr/>
          <p:nvPr/>
        </p:nvGrpSpPr>
        <p:grpSpPr>
          <a:xfrm>
            <a:off x="8350786" y="1818167"/>
            <a:ext cx="3106756" cy="2585837"/>
            <a:chOff x="8350786" y="1818167"/>
            <a:chExt cx="3106756" cy="2585837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FC38B70-E2E8-6653-E812-1612066981C9}"/>
                </a:ext>
              </a:extLst>
            </p:cNvPr>
            <p:cNvCxnSpPr/>
            <p:nvPr/>
          </p:nvCxnSpPr>
          <p:spPr>
            <a:xfrm>
              <a:off x="8350786" y="1818167"/>
              <a:ext cx="310675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36A521B-B17B-6EC3-5E25-565E200824A7}"/>
                </a:ext>
              </a:extLst>
            </p:cNvPr>
            <p:cNvCxnSpPr>
              <a:cxnSpLocks/>
            </p:cNvCxnSpPr>
            <p:nvPr/>
          </p:nvCxnSpPr>
          <p:spPr>
            <a:xfrm>
              <a:off x="8350786" y="1818167"/>
              <a:ext cx="0" cy="258583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DEE18A5-82D7-3DBF-944D-E6394AE8EC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457542" y="1818167"/>
              <a:ext cx="0" cy="258583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3362281-0A1A-6954-880F-035D9E082180}"/>
                </a:ext>
              </a:extLst>
            </p:cNvPr>
            <p:cNvCxnSpPr/>
            <p:nvPr/>
          </p:nvCxnSpPr>
          <p:spPr>
            <a:xfrm>
              <a:off x="8350786" y="4404004"/>
              <a:ext cx="310675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0CB67AE-5A82-2A0F-FE34-1700F46440AD}"/>
              </a:ext>
            </a:extLst>
          </p:cNvPr>
          <p:cNvCxnSpPr/>
          <p:nvPr/>
        </p:nvCxnSpPr>
        <p:spPr>
          <a:xfrm flipH="1">
            <a:off x="8350786" y="1553378"/>
            <a:ext cx="10906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2AA0933-FD6B-EE97-2E66-D84AA8A5B3D4}"/>
              </a:ext>
            </a:extLst>
          </p:cNvPr>
          <p:cNvCxnSpPr>
            <a:cxnSpLocks/>
          </p:cNvCxnSpPr>
          <p:nvPr/>
        </p:nvCxnSpPr>
        <p:spPr>
          <a:xfrm>
            <a:off x="10239260" y="1515259"/>
            <a:ext cx="1218282" cy="2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7356419E-300D-96E9-3BDB-1AB4CE8206A9}"/>
              </a:ext>
            </a:extLst>
          </p:cNvPr>
          <p:cNvSpPr txBox="1"/>
          <p:nvPr/>
        </p:nvSpPr>
        <p:spPr>
          <a:xfrm>
            <a:off x="9441455" y="1316441"/>
            <a:ext cx="797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40mm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C71B350-B00F-718F-406C-F8AE943E9185}"/>
              </a:ext>
            </a:extLst>
          </p:cNvPr>
          <p:cNvCxnSpPr>
            <a:cxnSpLocks/>
          </p:cNvCxnSpPr>
          <p:nvPr/>
        </p:nvCxnSpPr>
        <p:spPr>
          <a:xfrm>
            <a:off x="8350786" y="1316441"/>
            <a:ext cx="0" cy="4206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41E8749-F1BB-DA5C-DBAE-E31929F0644B}"/>
              </a:ext>
            </a:extLst>
          </p:cNvPr>
          <p:cNvCxnSpPr>
            <a:cxnSpLocks/>
          </p:cNvCxnSpPr>
          <p:nvPr/>
        </p:nvCxnSpPr>
        <p:spPr>
          <a:xfrm>
            <a:off x="11457542" y="1328185"/>
            <a:ext cx="0" cy="4206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 descr="Air University Multan Campus">
            <a:extLst>
              <a:ext uri="{FF2B5EF4-FFF2-40B4-BE49-F238E27FC236}">
                <a16:creationId xmlns:a16="http://schemas.microsoft.com/office/drawing/2014/main" id="{88A413D5-A561-751A-CA22-9CFB760BF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866931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6" grpId="0" build="p" animBg="1"/>
      <p:bldP spid="23" grpId="0" build="p" animBg="1"/>
      <p:bldP spid="28" grpId="0" build="p" animBg="1"/>
      <p:bldP spid="35" grpId="0" build="p" animBg="1"/>
      <p:bldP spid="19" grpId="0" build="p" animBg="1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FC29724-E76A-E673-C481-B58D8D30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28361" y="6356349"/>
            <a:ext cx="4114800" cy="365125"/>
          </a:xfrm>
          <a:solidFill>
            <a:srgbClr val="00B0F0"/>
          </a:solidFill>
        </p:spPr>
        <p:txBody>
          <a:bodyPr vert="horz" lIns="91440" tIns="45720" rIns="91440" bIns="45720" rtlCol="0" anchor="ctr"/>
          <a:lstStyle/>
          <a:p>
            <a:r>
              <a:rPr lang="en-US" sz="1400" b="1" dirty="0">
                <a:solidFill>
                  <a:schemeClr val="tx1"/>
                </a:solidFill>
              </a:rPr>
              <a:t>Department of Mechanical Engineering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872BBB-F5B4-BB9D-9705-478CF5E8F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3842-8297-49BF-A5C7-336F6F67DF40}" type="slidenum">
              <a:rPr lang="en-US" sz="3200" smtClean="0">
                <a:solidFill>
                  <a:schemeClr val="tx1"/>
                </a:solidFill>
              </a:r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CEE8E9-A749-F054-B768-B2FE00F76BC7}"/>
              </a:ext>
            </a:extLst>
          </p:cNvPr>
          <p:cNvGrpSpPr/>
          <p:nvPr/>
        </p:nvGrpSpPr>
        <p:grpSpPr>
          <a:xfrm>
            <a:off x="2446672" y="2778456"/>
            <a:ext cx="6896559" cy="707834"/>
            <a:chOff x="2434728" y="2721166"/>
            <a:chExt cx="6896559" cy="70783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67ED79-6D85-A7B0-E921-44ACA5F089A0}"/>
                </a:ext>
              </a:extLst>
            </p:cNvPr>
            <p:cNvSpPr/>
            <p:nvPr/>
          </p:nvSpPr>
          <p:spPr>
            <a:xfrm>
              <a:off x="2434728" y="2721166"/>
              <a:ext cx="6896559" cy="70783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6A246B4-CDA9-BE8B-635E-177290EE09CB}"/>
                </a:ext>
              </a:extLst>
            </p:cNvPr>
            <p:cNvCxnSpPr/>
            <p:nvPr/>
          </p:nvCxnSpPr>
          <p:spPr>
            <a:xfrm>
              <a:off x="3657600" y="2721166"/>
              <a:ext cx="0" cy="7078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0C8D71F-304D-9C9F-8B6A-5855D0F4568A}"/>
                </a:ext>
              </a:extLst>
            </p:cNvPr>
            <p:cNvCxnSpPr/>
            <p:nvPr/>
          </p:nvCxnSpPr>
          <p:spPr>
            <a:xfrm>
              <a:off x="4153359" y="2721166"/>
              <a:ext cx="0" cy="7078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89E89D3-9DBA-00F3-6C2E-0A3F2E2E3532}"/>
                </a:ext>
              </a:extLst>
            </p:cNvPr>
            <p:cNvCxnSpPr/>
            <p:nvPr/>
          </p:nvCxnSpPr>
          <p:spPr>
            <a:xfrm>
              <a:off x="7368448" y="2721166"/>
              <a:ext cx="0" cy="7078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29DA637-4DE8-9A25-2023-53220842ECEA}"/>
                </a:ext>
              </a:extLst>
            </p:cNvPr>
            <p:cNvCxnSpPr/>
            <p:nvPr/>
          </p:nvCxnSpPr>
          <p:spPr>
            <a:xfrm>
              <a:off x="7853191" y="2721166"/>
              <a:ext cx="0" cy="70783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CD62402-B8F6-1BB4-9DDB-65ADA9E6C1D8}"/>
              </a:ext>
            </a:extLst>
          </p:cNvPr>
          <p:cNvCxnSpPr>
            <a:cxnSpLocks/>
          </p:cNvCxnSpPr>
          <p:nvPr/>
        </p:nvCxnSpPr>
        <p:spPr>
          <a:xfrm flipH="1">
            <a:off x="2434728" y="3767768"/>
            <a:ext cx="27872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66D63E8-3299-CD63-68C1-1305B58A3DB7}"/>
              </a:ext>
            </a:extLst>
          </p:cNvPr>
          <p:cNvCxnSpPr>
            <a:cxnSpLocks/>
          </p:cNvCxnSpPr>
          <p:nvPr/>
        </p:nvCxnSpPr>
        <p:spPr>
          <a:xfrm>
            <a:off x="6006164" y="3767768"/>
            <a:ext cx="33251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6D4253-9CC7-9CF5-3029-2AA559BCCB53}"/>
              </a:ext>
            </a:extLst>
          </p:cNvPr>
          <p:cNvCxnSpPr/>
          <p:nvPr/>
        </p:nvCxnSpPr>
        <p:spPr>
          <a:xfrm>
            <a:off x="2434728" y="3569465"/>
            <a:ext cx="0" cy="407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27DCBB0-A87C-B08D-2213-9178B53FC7E0}"/>
              </a:ext>
            </a:extLst>
          </p:cNvPr>
          <p:cNvCxnSpPr/>
          <p:nvPr/>
        </p:nvCxnSpPr>
        <p:spPr>
          <a:xfrm>
            <a:off x="9331287" y="3534578"/>
            <a:ext cx="0" cy="407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6A51BCAA-692A-4C59-F2D0-B913C5FCFEF6}"/>
              </a:ext>
            </a:extLst>
          </p:cNvPr>
          <p:cNvSpPr txBox="1"/>
          <p:nvPr/>
        </p:nvSpPr>
        <p:spPr>
          <a:xfrm>
            <a:off x="5161402" y="3572870"/>
            <a:ext cx="969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100mm</a:t>
            </a:r>
          </a:p>
        </p:txBody>
      </p:sp>
      <p:pic>
        <p:nvPicPr>
          <p:cNvPr id="5" name="Picture 4" descr="Air University Multan Campus">
            <a:extLst>
              <a:ext uri="{FF2B5EF4-FFF2-40B4-BE49-F238E27FC236}">
                <a16:creationId xmlns:a16="http://schemas.microsoft.com/office/drawing/2014/main" id="{FB91CEAD-9050-F6D5-7506-0724ECE81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250" y="21266"/>
            <a:ext cx="1659750" cy="135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98B8AD3-AC72-6B6F-D42E-11476D5463B8}"/>
              </a:ext>
            </a:extLst>
          </p:cNvPr>
          <p:cNvCxnSpPr>
            <a:cxnSpLocks/>
          </p:cNvCxnSpPr>
          <p:nvPr/>
        </p:nvCxnSpPr>
        <p:spPr>
          <a:xfrm>
            <a:off x="2105338" y="2721166"/>
            <a:ext cx="0" cy="70783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CDA280-6EBD-6FF0-A1C8-F22FA175FBAB}"/>
              </a:ext>
            </a:extLst>
          </p:cNvPr>
          <p:cNvCxnSpPr/>
          <p:nvPr/>
        </p:nvCxnSpPr>
        <p:spPr>
          <a:xfrm flipH="1">
            <a:off x="1912893" y="2721166"/>
            <a:ext cx="4051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5CF43E-9B04-C1E9-57E8-72443602F2CD}"/>
              </a:ext>
            </a:extLst>
          </p:cNvPr>
          <p:cNvCxnSpPr/>
          <p:nvPr/>
        </p:nvCxnSpPr>
        <p:spPr>
          <a:xfrm flipH="1">
            <a:off x="1912893" y="3429000"/>
            <a:ext cx="4051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6B9C45E-D88D-8507-57AA-2225EAC7C383}"/>
              </a:ext>
            </a:extLst>
          </p:cNvPr>
          <p:cNvSpPr txBox="1"/>
          <p:nvPr/>
        </p:nvSpPr>
        <p:spPr>
          <a:xfrm>
            <a:off x="1464957" y="2890417"/>
            <a:ext cx="721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9mm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B4E49D6-99A6-E97A-305E-A49BE4B15218}"/>
              </a:ext>
            </a:extLst>
          </p:cNvPr>
          <p:cNvCxnSpPr>
            <a:cxnSpLocks/>
          </p:cNvCxnSpPr>
          <p:nvPr/>
        </p:nvCxnSpPr>
        <p:spPr>
          <a:xfrm>
            <a:off x="7897528" y="2497756"/>
            <a:ext cx="144570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3AEC389-3478-15BF-F389-4637F7B7BADD}"/>
              </a:ext>
            </a:extLst>
          </p:cNvPr>
          <p:cNvCxnSpPr/>
          <p:nvPr/>
        </p:nvCxnSpPr>
        <p:spPr>
          <a:xfrm flipV="1">
            <a:off x="7853191" y="2353377"/>
            <a:ext cx="0" cy="298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BDB5005-20A9-E006-D9A1-D87833550433}"/>
              </a:ext>
            </a:extLst>
          </p:cNvPr>
          <p:cNvCxnSpPr/>
          <p:nvPr/>
        </p:nvCxnSpPr>
        <p:spPr>
          <a:xfrm flipV="1">
            <a:off x="9333472" y="2353377"/>
            <a:ext cx="0" cy="298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9EBBC072-C6C6-D171-5CC0-5ED36C292183}"/>
              </a:ext>
            </a:extLst>
          </p:cNvPr>
          <p:cNvSpPr txBox="1"/>
          <p:nvPr/>
        </p:nvSpPr>
        <p:spPr>
          <a:xfrm>
            <a:off x="8191478" y="2146497"/>
            <a:ext cx="8037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20mm</a:t>
            </a:r>
            <a:endParaRPr lang="en-US" sz="1200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B1BB170-C4B7-0EDE-0BB0-A0A571764A4E}"/>
              </a:ext>
            </a:extLst>
          </p:cNvPr>
          <p:cNvCxnSpPr>
            <a:cxnSpLocks/>
          </p:cNvCxnSpPr>
          <p:nvPr/>
        </p:nvCxnSpPr>
        <p:spPr>
          <a:xfrm>
            <a:off x="4153359" y="2553891"/>
            <a:ext cx="321508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38F9B06-0A54-49D8-AEA1-FD64DBC25E2E}"/>
              </a:ext>
            </a:extLst>
          </p:cNvPr>
          <p:cNvCxnSpPr>
            <a:cxnSpLocks/>
          </p:cNvCxnSpPr>
          <p:nvPr/>
        </p:nvCxnSpPr>
        <p:spPr>
          <a:xfrm>
            <a:off x="4153359" y="2353377"/>
            <a:ext cx="0" cy="298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7943125-94C4-C758-99C0-69D36EC16B0E}"/>
              </a:ext>
            </a:extLst>
          </p:cNvPr>
          <p:cNvCxnSpPr>
            <a:cxnSpLocks/>
          </p:cNvCxnSpPr>
          <p:nvPr/>
        </p:nvCxnSpPr>
        <p:spPr>
          <a:xfrm>
            <a:off x="7368448" y="2353377"/>
            <a:ext cx="0" cy="3191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FA7E00F2-5545-FFD7-35BC-5D1703578DE6}"/>
              </a:ext>
            </a:extLst>
          </p:cNvPr>
          <p:cNvSpPr txBox="1"/>
          <p:nvPr/>
        </p:nvSpPr>
        <p:spPr>
          <a:xfrm>
            <a:off x="5452474" y="2156182"/>
            <a:ext cx="763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50mm</a:t>
            </a:r>
            <a:endParaRPr lang="en-US" sz="1200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6AE8BB4-8EB8-73EB-CA33-DA8D5CA71594}"/>
              </a:ext>
            </a:extLst>
          </p:cNvPr>
          <p:cNvCxnSpPr/>
          <p:nvPr/>
        </p:nvCxnSpPr>
        <p:spPr>
          <a:xfrm flipV="1">
            <a:off x="3657600" y="2316894"/>
            <a:ext cx="0" cy="298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C2A6A40-2EA3-B170-21B5-19A6B37EDEB1}"/>
              </a:ext>
            </a:extLst>
          </p:cNvPr>
          <p:cNvCxnSpPr/>
          <p:nvPr/>
        </p:nvCxnSpPr>
        <p:spPr>
          <a:xfrm flipV="1">
            <a:off x="2465243" y="2326321"/>
            <a:ext cx="0" cy="2983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DE65FE7-A121-32CF-BCD7-5647A8A6DE6B}"/>
              </a:ext>
            </a:extLst>
          </p:cNvPr>
          <p:cNvCxnSpPr>
            <a:cxnSpLocks/>
          </p:cNvCxnSpPr>
          <p:nvPr/>
        </p:nvCxnSpPr>
        <p:spPr>
          <a:xfrm>
            <a:off x="2465243" y="2482866"/>
            <a:ext cx="116109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F7B93FD-E113-0665-B0FC-DCBAC26288BE}"/>
              </a:ext>
            </a:extLst>
          </p:cNvPr>
          <p:cNvSpPr txBox="1"/>
          <p:nvPr/>
        </p:nvSpPr>
        <p:spPr>
          <a:xfrm>
            <a:off x="2801816" y="2075937"/>
            <a:ext cx="8401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20mm</a:t>
            </a:r>
          </a:p>
        </p:txBody>
      </p:sp>
    </p:spTree>
    <p:extLst>
      <p:ext uri="{BB962C8B-B14F-4D97-AF65-F5344CB8AC3E}">
        <p14:creationId xmlns:p14="http://schemas.microsoft.com/office/powerpoint/2010/main" val="1158234935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35" grpId="0"/>
      <p:bldP spid="42" grpId="0"/>
      <p:bldP spid="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459</TotalTime>
  <Words>470</Words>
  <Application>Microsoft Office PowerPoint</Application>
  <PresentationFormat>Widescreen</PresentationFormat>
  <Paragraphs>115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PowerPoint Presentation</vt:lpstr>
      <vt:lpstr>PROJECT PROPOSAL</vt:lpstr>
      <vt:lpstr>PowerPoint Presentation</vt:lpstr>
      <vt:lpstr>Tools And Machines:</vt:lpstr>
      <vt:lpstr>Material Selection</vt:lpstr>
      <vt:lpstr>For the Rod:         Threading: If the rod needs threads, use a lathe or thread-cutting die.         Knurling: Add a grip pattern (if required) using a knurling tool.         Finishing: Polish to reduce friction. </vt:lpstr>
      <vt:lpstr>Testing</vt:lpstr>
      <vt:lpstr>PowerPoint Presentation</vt:lpstr>
      <vt:lpstr>PowerPoint Presentation</vt:lpstr>
      <vt:lpstr>Final Assembly/ Joint Picture</vt:lpstr>
      <vt:lpstr>Lathe Machine Functions Include in it: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9</cp:revision>
  <dcterms:created xsi:type="dcterms:W3CDTF">2024-12-15T14:25:37Z</dcterms:created>
  <dcterms:modified xsi:type="dcterms:W3CDTF">2025-01-08T05:04:53Z</dcterms:modified>
</cp:coreProperties>
</file>