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9" r:id="rId3"/>
    <p:sldId id="266" r:id="rId4"/>
    <p:sldId id="267" r:id="rId5"/>
    <p:sldId id="264" r:id="rId6"/>
    <p:sldId id="278" r:id="rId7"/>
    <p:sldId id="265" r:id="rId8"/>
    <p:sldId id="260" r:id="rId9"/>
    <p:sldId id="274" r:id="rId10"/>
    <p:sldId id="275" r:id="rId11"/>
    <p:sldId id="273" r:id="rId12"/>
    <p:sldId id="277" r:id="rId13"/>
    <p:sldId id="261" r:id="rId14"/>
    <p:sldId id="271" r:id="rId15"/>
    <p:sldId id="259" r:id="rId16"/>
    <p:sldId id="276" r:id="rId17"/>
    <p:sldId id="262" r:id="rId18"/>
    <p:sldId id="272" r:id="rId19"/>
    <p:sldId id="28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4" d="100"/>
          <a:sy n="54" d="100"/>
        </p:scale>
        <p:origin x="105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0E005A-AF75-417A-99D7-C3241F971016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EC049E-88E7-4056-80E7-4EAA9B3D3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92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01B5E-0F25-C91C-B988-1F15F7C2D9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2C5A24-A6D0-4865-730C-210C4049C0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FDF99-9927-4AF0-C3CD-B2FD8B110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8CA39-FA97-42BB-805D-17F6FCD35C53}" type="datetime1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4D671-0693-74F0-2C07-C973A0615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Mechanical Department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CACC2-DCA0-5C5F-9839-8242D16DB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0CCC-1EB2-4950-9B90-689D993F4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37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EF123-410C-0EBD-92F3-1592EAD34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B9691F-5A29-1E97-CD68-5F6EC715F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0A6C6-53E9-9D32-2E38-B66F5D871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FDFF7-65BA-4098-8D2C-4C1DE924BBAE}" type="datetime1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22A12-F99A-4646-1061-BE9361354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Mechanical Department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7CCCF-D393-57D7-8820-024DD871E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0CCC-1EB2-4950-9B90-689D993F4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687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789F04-D92B-CF5D-F500-C6ECE9A9E8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7B75ED-115F-2923-B34F-113D47726F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72C4E-9F1E-1182-49C2-037A0D74D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50D5F-6923-4CDB-9667-9F60E640F651}" type="datetime1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2BBA0-DFE8-FCC6-FAF5-C975DFC7B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Mechanical Department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8CAC7-F0F3-51D7-5E62-6A7D76BB6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0CCC-1EB2-4950-9B90-689D993F4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E74C8-0438-60E4-A934-D57F5566D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452BA-891C-002B-95D8-A4B3290E0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AD618-477D-C1ED-C713-E21710576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4DC8-2230-47DE-A2FF-C3E17C179480}" type="datetime1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E7525-B6B2-004A-7599-166C8288F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Mechanical Department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36F8D-8CD9-A5DE-98C0-0105E4D68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0CCC-1EB2-4950-9B90-689D993F4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49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DCA41-C1AC-775D-CC40-40CE83924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4BA20-F79C-9E7A-D8BC-49C9E2D39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04871-FBC5-806C-2631-EF8BA6B56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CC735-A773-46AA-B077-DADA29EAF74B}" type="datetime1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DA379-2F95-6DDE-57BF-DDEB4DA66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Mechanical Department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8682E2-5248-510B-C6DF-DBD33A221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0CCC-1EB2-4950-9B90-689D993F4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14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0C446-7724-3853-0386-53211C40D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9141B-0A09-FD6A-095C-12234B5F45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1CE82D-FCF6-E82A-67E3-7F598A87A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85EAD0-5590-6F80-EF21-F3BE9637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37C07-F49C-489B-A6E1-C614E5C49D93}" type="datetime1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6748DF-66E9-7A0F-4E8A-C3A78D12F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Mechanical Department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BFF08-852E-0C08-D39E-948FC70E0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0CCC-1EB2-4950-9B90-689D993F4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461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7D41D-F0EE-9385-88CF-6266C590D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92FDE5-4410-0395-23AA-9DD6BC2B32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ACB061-A43B-A28D-A911-18B2E247E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2BBF3A-4ABF-221D-A672-EC1A99DC71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F2B8D3-A74A-8AEA-E689-B48D6F4DB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A882EB-F599-5B28-3DC5-DCB0280E3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203-A5F2-4C74-B37C-552035E2F12B}" type="datetime1">
              <a:rPr lang="en-US" smtClean="0"/>
              <a:t>5/28/2025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523AC4-35E6-DC5B-A725-E78C4EE67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Mechanical Department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6AF499-2D10-38F7-7AB5-35A47CAF5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0CCC-1EB2-4950-9B90-689D993F4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646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01A9D-7940-A824-3EC6-E2CF49614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251B79-1D4C-4C39-4D43-C8A8B4C79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703A9-C5B1-4522-89A5-3941BD1D9CB6}" type="datetime1">
              <a:rPr lang="en-US" smtClean="0"/>
              <a:t>5/28/2025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E7FF53-2D75-4968-23C1-4F8533C3F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Mechanical Department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39238A-0955-2894-BC4A-C2BC82199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0CCC-1EB2-4950-9B90-689D993F4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441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06F267-121B-6C4E-1CCC-867C40480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E4438-41A4-486D-8BDA-4D561D34276A}" type="datetime1">
              <a:rPr lang="en-US" smtClean="0"/>
              <a:t>5/28/2025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323F0F-4D54-FA26-77F1-358363216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Mechanical Department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E3F5EB-D23E-C035-BE15-1E2166A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0CCC-1EB2-4950-9B90-689D993F4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81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C6F17-41AC-345E-216C-C94DA2BDA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57618-9C35-35D3-86CE-9576CBA16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FF15A0-6BA9-84E8-CFF6-86F72B823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F8CD5B-EE89-1243-EEE7-991C2968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DD4D0-BDA6-465B-945E-DC58946BAFB1}" type="datetime1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B7BA4-7DEE-0F96-021F-847F908D9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Mechanical Department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973356-7D6C-0645-8D79-4189F535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0CCC-1EB2-4950-9B90-689D993F4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9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0EA97-9F50-3016-8B9E-2B6195E8D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68D325-785B-A7EA-EA31-6D01DFADA9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294552-CCCB-40B8-0C4F-3FAA63E0F6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D48C1-FE92-1051-05F7-3CC841CF1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A6F85-6E0A-485A-89F3-A7F1CEE80254}" type="datetime1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B14CF-C159-5467-E4FE-0E271CC7A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Mechanical Department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62FC93-D135-A4E6-C0D5-7D28CC9BA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0CCC-1EB2-4950-9B90-689D993F4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51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F234F8-E6E1-0479-1804-7EAA112AB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E9707-DB9F-9F61-F4D9-BE4BBA1A7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0EB13-941F-A32F-DF31-B2DAE78F22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1F4D6-67A3-4134-8C2F-DC2210F01F95}" type="datetime1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5A1DC-1B00-F56D-6A95-9BAE583A29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Mechanical Department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3E98E-C7D7-17B7-4165-213C3922FB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60CCC-1EB2-4950-9B90-689D993F4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63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995A2-CD2C-A7A5-78E6-319B836DBB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en-US" sz="6600" b="1" dirty="0"/>
              <a:t>Electrical Engineering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74D007-3CE0-FB38-D71A-898EEB23B9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AC and DC motors Project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3E2A57-4AC5-DDF0-F172-0429747A5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0"/>
            <a:ext cx="1943100" cy="18288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8B0752-1EEE-C40C-8691-507867D6D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sz="2400" b="1" dirty="0">
                <a:solidFill>
                  <a:schemeClr val="tx1"/>
                </a:solidFill>
              </a:rPr>
              <a:t>Mechanical Department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B92C37-7D54-A828-FFF2-E87D8BA84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0CCC-1EB2-4950-9B90-689D993F455D}" type="slidenum">
              <a:rPr lang="en-US" sz="2800" b="1" smtClean="0">
                <a:solidFill>
                  <a:schemeClr val="tx1"/>
                </a:solidFill>
              </a:rPr>
              <a:pPr/>
              <a:t>1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410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E685E0-1F48-4AA5-89DE-B1A719836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Mechanical Department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ADE5AA-62CE-CD10-F91F-F0C108425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0CCC-1EB2-4950-9B90-689D993F455D}" type="slidenum">
              <a:rPr lang="en-US" sz="2800" b="1" smtClean="0">
                <a:solidFill>
                  <a:schemeClr val="tx1"/>
                </a:solidFill>
              </a:rPr>
              <a:t>10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F29424-B35F-69B0-B84C-34F300D03D93}"/>
              </a:ext>
            </a:extLst>
          </p:cNvPr>
          <p:cNvSpPr txBox="1"/>
          <p:nvPr/>
        </p:nvSpPr>
        <p:spPr>
          <a:xfrm>
            <a:off x="415636" y="486888"/>
            <a:ext cx="976151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u="sng" dirty="0"/>
              <a:t>DC Motor: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Advantages: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Excellent speed and torque control.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High starting torque, making them ideal for heavy loads.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Easier to reverse direction of rotation.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Disadvantages: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Higher maintenance due to brushes and commutators.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Less robust construction (more prone to wear and tear).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Generally, more expensive for equivalent power.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Not as suitable for very high-power applications as AC motors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BD105A-BF12-CD0F-495F-0CDA3FF74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0"/>
            <a:ext cx="1943100" cy="1828800"/>
          </a:xfrm>
          <a:prstGeom prst="rect">
            <a:avLst/>
          </a:prstGeom>
        </p:spPr>
      </p:pic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4A56526B-5C77-F241-F501-DF91CF1E5368}"/>
              </a:ext>
            </a:extLst>
          </p:cNvPr>
          <p:cNvSpPr txBox="1">
            <a:spLocks/>
          </p:cNvSpPr>
          <p:nvPr/>
        </p:nvSpPr>
        <p:spPr>
          <a:xfrm>
            <a:off x="4191000" y="6508750"/>
            <a:ext cx="4114800" cy="365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</a:rPr>
              <a:t>Mechanical Department</a:t>
            </a:r>
          </a:p>
        </p:txBody>
      </p:sp>
    </p:spTree>
    <p:extLst>
      <p:ext uri="{BB962C8B-B14F-4D97-AF65-F5344CB8AC3E}">
        <p14:creationId xmlns:p14="http://schemas.microsoft.com/office/powerpoint/2010/main" val="1504820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3634D54-9EFC-6859-77DE-8C7E7C1B5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99566" cy="1325563"/>
          </a:xfr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4800" b="1" dirty="0"/>
              <a:t>Types of Motor: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1FD60D5-C4E8-785A-681D-E41AD150B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2400" b="1" dirty="0"/>
              <a:t>AC Induction Motors:</a:t>
            </a:r>
            <a:r>
              <a:rPr lang="en-US" sz="2400" dirty="0"/>
              <a:t> The most common AC motors, using a rotating magnetic field to induce current in the rotor.</a:t>
            </a:r>
          </a:p>
          <a:p>
            <a:pPr algn="just"/>
            <a:r>
              <a:rPr lang="en-US" sz="2400" b="1" dirty="0"/>
              <a:t>Synchronous AC Motors:</a:t>
            </a:r>
            <a:r>
              <a:rPr lang="en-US" sz="2400" dirty="0"/>
              <a:t> Rotors rotate at the same speed as the rotating magnetic field, ideal for constant speed.</a:t>
            </a:r>
          </a:p>
          <a:p>
            <a:pPr algn="just"/>
            <a:r>
              <a:rPr lang="en-US" sz="2400" b="1" dirty="0"/>
              <a:t>Brushed DC Motors:</a:t>
            </a:r>
            <a:r>
              <a:rPr lang="en-US" sz="2400" dirty="0"/>
              <a:t> Simple design with brushes and commutators to switch current and create rotation.</a:t>
            </a:r>
          </a:p>
          <a:p>
            <a:pPr algn="just"/>
            <a:r>
              <a:rPr lang="en-US" sz="2400" b="1" dirty="0"/>
              <a:t>Brushless DC (BLDC) Motors:</a:t>
            </a:r>
            <a:r>
              <a:rPr lang="en-US" sz="2400" dirty="0"/>
              <a:t> Use electronic controllers instead of brushes, offering high efficiency and low maintenance.</a:t>
            </a:r>
          </a:p>
          <a:p>
            <a:pPr algn="just"/>
            <a:r>
              <a:rPr lang="en-US" sz="2400" b="1" dirty="0"/>
              <a:t>Series DC Motors:</a:t>
            </a:r>
            <a:r>
              <a:rPr lang="en-US" sz="2400" dirty="0"/>
              <a:t> High starting torque motors used in heavy traction systems like trains.</a:t>
            </a:r>
          </a:p>
          <a:p>
            <a:pPr algn="just"/>
            <a:r>
              <a:rPr lang="en-US" sz="2400" b="1" dirty="0"/>
              <a:t>Shunt DC Motors:</a:t>
            </a:r>
            <a:r>
              <a:rPr lang="en-US" sz="2400" dirty="0"/>
              <a:t> Provide stable speed control with constant magnetic fields, used in precise control applications.</a:t>
            </a:r>
          </a:p>
          <a:p>
            <a:pPr algn="just"/>
            <a:r>
              <a:rPr lang="en-US" sz="2400" b="1" dirty="0"/>
              <a:t>Compound DC Motors:</a:t>
            </a:r>
            <a:r>
              <a:rPr lang="en-US" sz="2400" dirty="0"/>
              <a:t> Combine series and shunt designs for balanced torque and speed control in dynamic applications.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FA21D-09FD-CE64-F732-FF0E98AE7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Mechanical Department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DB6BB-68BA-F7D0-CB9E-85D7BCB2A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0CCC-1EB2-4950-9B90-689D993F455D}" type="slidenum">
              <a:rPr lang="en-US" sz="2800" b="1" smtClean="0">
                <a:solidFill>
                  <a:schemeClr val="tx1"/>
                </a:solidFill>
              </a:rPr>
              <a:t>11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C08CDE-E3DC-F7CE-7CBE-6847AF3C2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0"/>
            <a:ext cx="1943100" cy="1828800"/>
          </a:xfrm>
          <a:prstGeom prst="rect">
            <a:avLst/>
          </a:prstGeom>
        </p:spPr>
      </p:pic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DD09A387-CE0E-730F-E647-892B1DF0B2DA}"/>
              </a:ext>
            </a:extLst>
          </p:cNvPr>
          <p:cNvSpPr txBox="1">
            <a:spLocks/>
          </p:cNvSpPr>
          <p:nvPr/>
        </p:nvSpPr>
        <p:spPr>
          <a:xfrm>
            <a:off x="4191000" y="6508750"/>
            <a:ext cx="4114800" cy="365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</a:rPr>
              <a:t>Mechanical Department</a:t>
            </a:r>
          </a:p>
        </p:txBody>
      </p:sp>
    </p:spTree>
    <p:extLst>
      <p:ext uri="{BB962C8B-B14F-4D97-AF65-F5344CB8AC3E}">
        <p14:creationId xmlns:p14="http://schemas.microsoft.com/office/powerpoint/2010/main" val="799972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58DBC-7CE8-4FB3-4326-D08BF8462BA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4800" b="1" dirty="0"/>
              <a:t>Performance Characteristics: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E14E5-7C8A-6455-0092-62649D803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n-US" sz="2000" b="1" dirty="0"/>
              <a:t>Efficiency</a:t>
            </a:r>
            <a:r>
              <a:rPr lang="en-US" sz="2000" dirty="0"/>
              <a:t>: AC induction motors achieve 80–95% efficiency; BLDC motors 85–90%; brushed DC motors lag at 70–85% due to brush friction and sparking.</a:t>
            </a:r>
          </a:p>
          <a:p>
            <a:pPr algn="just">
              <a:lnSpc>
                <a:spcPct val="100000"/>
              </a:lnSpc>
            </a:pPr>
            <a:r>
              <a:rPr lang="en-US" sz="2000" b="1" dirty="0"/>
              <a:t>Torque</a:t>
            </a:r>
            <a:r>
              <a:rPr lang="en-US" sz="2000" dirty="0"/>
              <a:t>: AC motors offer moderate starting torque (150–200%), while DC motors (especially series DC) provide high starting torque (up to 400–500%).</a:t>
            </a:r>
          </a:p>
          <a:p>
            <a:pPr algn="just">
              <a:lnSpc>
                <a:spcPct val="100000"/>
              </a:lnSpc>
            </a:pPr>
            <a:r>
              <a:rPr lang="en-US" sz="2000" b="1" dirty="0"/>
              <a:t>Speed Control</a:t>
            </a:r>
            <a:r>
              <a:rPr lang="en-US" sz="2000" dirty="0"/>
              <a:t>: AC motor speed depends on frequency and poles, requiring VFDs for flexibility; DC motors inherently allow smooth, wide-range speed control via voltage adjustments.</a:t>
            </a:r>
          </a:p>
          <a:p>
            <a:pPr algn="just">
              <a:lnSpc>
                <a:spcPct val="100000"/>
              </a:lnSpc>
            </a:pPr>
            <a:r>
              <a:rPr lang="en-US" sz="2000" b="1" dirty="0"/>
              <a:t>Maintenance</a:t>
            </a:r>
            <a:r>
              <a:rPr lang="en-US" sz="2000" dirty="0"/>
              <a:t>: AC motors and BLDC motors need minimal maintenance; brushed DC motors require frequent brush replacement and commutator care.</a:t>
            </a:r>
            <a:endParaRPr lang="en-US" sz="3200" dirty="0"/>
          </a:p>
          <a:p>
            <a:pPr algn="just">
              <a:lnSpc>
                <a:spcPct val="100000"/>
              </a:lnSpc>
            </a:pPr>
            <a:r>
              <a:rPr lang="en-US" sz="2000" b="1" dirty="0"/>
              <a:t>Durability</a:t>
            </a:r>
            <a:r>
              <a:rPr lang="en-US" sz="2000" dirty="0"/>
              <a:t>: AC motors and BLDC motors last longer due to fewer wear-prone parts, while brushed DC motors are less durable and need more servicing.</a:t>
            </a:r>
            <a:endParaRPr lang="en-US"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2CCFA0-D424-A96E-C365-FE687AC25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Mechanical Department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0FBF75-3DBB-5BF2-8C17-99D706D65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0CCC-1EB2-4950-9B90-689D993F455D}" type="slidenum">
              <a:rPr lang="en-US" sz="2800" b="1" smtClean="0">
                <a:solidFill>
                  <a:schemeClr val="tx1"/>
                </a:solidFill>
              </a:rPr>
              <a:t>12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E94EF6-C82D-D115-6368-1EC4EE860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0"/>
            <a:ext cx="1943100" cy="1828800"/>
          </a:xfrm>
          <a:prstGeom prst="rect">
            <a:avLst/>
          </a:prstGeom>
        </p:spPr>
      </p:pic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808EDFD5-B598-D5E3-E19A-B99E94E6B01D}"/>
              </a:ext>
            </a:extLst>
          </p:cNvPr>
          <p:cNvSpPr txBox="1">
            <a:spLocks/>
          </p:cNvSpPr>
          <p:nvPr/>
        </p:nvSpPr>
        <p:spPr>
          <a:xfrm>
            <a:off x="4191000" y="6508750"/>
            <a:ext cx="4114800" cy="365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</a:rPr>
              <a:t>Mechanical Department</a:t>
            </a:r>
          </a:p>
        </p:txBody>
      </p:sp>
    </p:spTree>
    <p:extLst>
      <p:ext uri="{BB962C8B-B14F-4D97-AF65-F5344CB8AC3E}">
        <p14:creationId xmlns:p14="http://schemas.microsoft.com/office/powerpoint/2010/main" val="214939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80E28-5D4C-C4A0-A4F9-1874697434A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A1981-6804-7C13-6877-ADD6D318E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sz="2000" b="1" dirty="0"/>
              <a:t>AC Motor Applications:</a:t>
            </a:r>
          </a:p>
          <a:p>
            <a:pPr algn="just"/>
            <a:r>
              <a:rPr lang="en-US" sz="2000" b="1" dirty="0"/>
              <a:t>Industrial Machinery (Pumps, Fans, Compressors, Conveyors):</a:t>
            </a:r>
            <a:r>
              <a:rPr lang="en-US" sz="2000" dirty="0"/>
              <a:t> Used for continuous, reliable operation with minimal maintenance.</a:t>
            </a:r>
          </a:p>
          <a:p>
            <a:pPr algn="just"/>
            <a:r>
              <a:rPr lang="en-US" sz="2000" b="1" dirty="0"/>
              <a:t>HVAC Systems (Air Conditioners, Refrigerators, Ventilation):</a:t>
            </a:r>
            <a:r>
              <a:rPr lang="en-US" sz="2000" dirty="0"/>
              <a:t> Powering household and commercial appliances efficiently.</a:t>
            </a:r>
          </a:p>
          <a:p>
            <a:pPr algn="just"/>
            <a:r>
              <a:rPr lang="en-US" sz="2000" b="1" dirty="0"/>
              <a:t>Power Generation (Wind Turbines, Hydroelectric Plants):</a:t>
            </a:r>
            <a:r>
              <a:rPr lang="en-US" sz="2000" dirty="0"/>
              <a:t> Ensures stable power generation with constant speed.</a:t>
            </a:r>
          </a:p>
          <a:p>
            <a:pPr algn="just"/>
            <a:r>
              <a:rPr lang="en-US" sz="2000" b="1" dirty="0"/>
              <a:t>Household Appliances (Washing Machines, Dishwashers):</a:t>
            </a:r>
            <a:r>
              <a:rPr lang="en-US" sz="2000" dirty="0"/>
              <a:t> Drives common home devices that need steady, cost-effective operation.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E5F310-CB6F-2833-4BB9-FF816E622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0"/>
            <a:ext cx="1943100" cy="18288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1C360-07A6-0ADF-A02E-C1E94BCDF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Mechanical Department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3111D-830A-9C5E-7279-411DC795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0CCC-1EB2-4950-9B90-689D993F455D}" type="slidenum">
              <a:rPr lang="en-US" sz="2800" b="1" smtClean="0">
                <a:solidFill>
                  <a:schemeClr val="tx1"/>
                </a:solidFill>
              </a:rPr>
              <a:t>13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251D15F-AC13-AF8C-26D8-4AA96D10AE2C}"/>
              </a:ext>
            </a:extLst>
          </p:cNvPr>
          <p:cNvSpPr txBox="1">
            <a:spLocks/>
          </p:cNvSpPr>
          <p:nvPr/>
        </p:nvSpPr>
        <p:spPr>
          <a:xfrm>
            <a:off x="4191000" y="6508750"/>
            <a:ext cx="4114800" cy="365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</a:rPr>
              <a:t>Mechanical Department</a:t>
            </a:r>
          </a:p>
        </p:txBody>
      </p:sp>
    </p:spTree>
    <p:extLst>
      <p:ext uri="{BB962C8B-B14F-4D97-AF65-F5344CB8AC3E}">
        <p14:creationId xmlns:p14="http://schemas.microsoft.com/office/powerpoint/2010/main" val="2200472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82633B-618E-6101-886D-4427FC5D9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Mechanical Department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7AD3A-BFAF-E12D-28EF-2F966B285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0CCC-1EB2-4950-9B90-689D993F455D}" type="slidenum">
              <a:rPr lang="en-US" sz="2800" b="1" smtClean="0">
                <a:solidFill>
                  <a:schemeClr val="tx1"/>
                </a:solidFill>
              </a:rPr>
              <a:t>14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8D4C83-BF13-EB02-03AC-118D1ECC08AC}"/>
              </a:ext>
            </a:extLst>
          </p:cNvPr>
          <p:cNvSpPr txBox="1"/>
          <p:nvPr/>
        </p:nvSpPr>
        <p:spPr>
          <a:xfrm>
            <a:off x="576470" y="874643"/>
            <a:ext cx="981986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DC Motor Applications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/>
              <a:t>Electric Vehicles (EVs – Cars, E-Bikes):</a:t>
            </a:r>
            <a:r>
              <a:rPr lang="en-US" sz="2000" dirty="0"/>
              <a:t> Delivers high starting torque and precise control for electric drive systems.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/>
              <a:t>Robotics and Automation (Robotic Arms, CNC Machines):</a:t>
            </a:r>
            <a:r>
              <a:rPr lang="en-US" sz="2000" dirty="0"/>
              <a:t> Offers precise speed and torque control for automation tasks.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/>
              <a:t>Small Appliances and Tools (Drills, Vacuum Cleaners, Toys):</a:t>
            </a:r>
            <a:r>
              <a:rPr lang="en-US" sz="2000" dirty="0"/>
              <a:t> Powers portable devices and tools needing high torque.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/>
              <a:t>Traction Systems (Trains, Trams):</a:t>
            </a:r>
            <a:r>
              <a:rPr lang="en-US" sz="2000" dirty="0"/>
              <a:t> Provides strong starting torque to move heavy loads from rest.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A6CC5B-1D26-6A0A-2BA5-7D08199E2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330" y="0"/>
            <a:ext cx="1795670" cy="1828800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D0B70253-8370-0691-155F-533E30D33746}"/>
              </a:ext>
            </a:extLst>
          </p:cNvPr>
          <p:cNvSpPr txBox="1">
            <a:spLocks/>
          </p:cNvSpPr>
          <p:nvPr/>
        </p:nvSpPr>
        <p:spPr>
          <a:xfrm>
            <a:off x="4191000" y="6508750"/>
            <a:ext cx="4114800" cy="365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</a:rPr>
              <a:t>Mechanical Department</a:t>
            </a:r>
          </a:p>
        </p:txBody>
      </p:sp>
    </p:spTree>
    <p:extLst>
      <p:ext uri="{BB962C8B-B14F-4D97-AF65-F5344CB8AC3E}">
        <p14:creationId xmlns:p14="http://schemas.microsoft.com/office/powerpoint/2010/main" val="4032134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0CDF1-E250-63E3-A6EF-6BF18B168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Difference and Applications</a:t>
            </a:r>
          </a:p>
        </p:txBody>
      </p:sp>
      <p:pic>
        <p:nvPicPr>
          <p:cNvPr id="5" name="Types of Electric Motors and Applications _ AC and DC Motors">
            <a:hlinkClick r:id="" action="ppaction://media"/>
            <a:extLst>
              <a:ext uri="{FF2B5EF4-FFF2-40B4-BE49-F238E27FC236}">
                <a16:creationId xmlns:a16="http://schemas.microsoft.com/office/drawing/2014/main" id="{2C077C03-CFF6-A0D9-AF89-FD4B1298899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0780" y="1825625"/>
            <a:ext cx="9508120" cy="435133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E67858-E3B4-2009-C479-D080FA8478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0"/>
            <a:ext cx="1943100" cy="18288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41B567-DA85-96AA-0C07-D0B40C30C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Mechanical Department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E00FF7-FD32-A471-54CB-2C957D45C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0CCC-1EB2-4950-9B90-689D993F455D}" type="slidenum">
              <a:rPr lang="en-US" sz="2800" b="1" smtClean="0">
                <a:solidFill>
                  <a:schemeClr val="tx1"/>
                </a:solidFill>
              </a:rPr>
              <a:t>15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F97378F-E1CD-CC54-608A-C76003D760D1}"/>
              </a:ext>
            </a:extLst>
          </p:cNvPr>
          <p:cNvSpPr txBox="1">
            <a:spLocks/>
          </p:cNvSpPr>
          <p:nvPr/>
        </p:nvSpPr>
        <p:spPr>
          <a:xfrm>
            <a:off x="4191000" y="6508750"/>
            <a:ext cx="4114800" cy="365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</a:rPr>
              <a:t>Mechanical Department</a:t>
            </a:r>
          </a:p>
        </p:txBody>
      </p:sp>
    </p:spTree>
    <p:extLst>
      <p:ext uri="{BB962C8B-B14F-4D97-AF65-F5344CB8AC3E}">
        <p14:creationId xmlns:p14="http://schemas.microsoft.com/office/powerpoint/2010/main" val="334509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9796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46322-2511-7655-055A-D4A17B9D309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/>
              <a:t>Current Trends: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5166C-9554-B40B-FBAE-5FDAE9BE36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Increased Adoption of High-Efficiency Motors.</a:t>
            </a:r>
          </a:p>
          <a:p>
            <a:r>
              <a:rPr lang="en-US" dirty="0"/>
              <a:t>Integration with Smart Systems (Industry 4.0)</a:t>
            </a:r>
            <a:endParaRPr lang="en-US" b="1" dirty="0"/>
          </a:p>
          <a:p>
            <a:r>
              <a:rPr lang="en-US" dirty="0"/>
              <a:t>Expansion of Variable Frequency Drives (VFDs)</a:t>
            </a:r>
            <a:endParaRPr lang="en-US" b="1" dirty="0"/>
          </a:p>
          <a:p>
            <a:r>
              <a:rPr lang="en-US" dirty="0"/>
              <a:t>Growth of Brushless DC (BLDC) and Permanent Magnet Synchronous Motors (PMSM)</a:t>
            </a:r>
            <a:endParaRPr lang="en-US" b="1" dirty="0"/>
          </a:p>
          <a:p>
            <a:r>
              <a:rPr lang="en-US" dirty="0"/>
              <a:t>Electrification of Transportation</a:t>
            </a:r>
            <a:endParaRPr lang="en-US" b="1" dirty="0"/>
          </a:p>
          <a:p>
            <a:r>
              <a:rPr lang="en-US" dirty="0"/>
              <a:t>Focus on Noise and Vibration Reduction</a:t>
            </a:r>
            <a:endParaRPr lang="en-US" b="1" dirty="0"/>
          </a:p>
          <a:p>
            <a:r>
              <a:rPr lang="en-US" dirty="0"/>
              <a:t>Customization for Niche Applications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9F8F58-E098-0653-6C0C-A63BC0215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Mechanical Department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10FAAA-5B67-4FCD-A1A3-560DCE8DF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0CCC-1EB2-4950-9B90-689D993F455D}" type="slidenum">
              <a:rPr lang="en-US" sz="2800" b="1" smtClean="0">
                <a:solidFill>
                  <a:schemeClr val="tx1"/>
                </a:solidFill>
              </a:rPr>
              <a:t>16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B18655-FE3F-00AF-BFA3-429533106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0"/>
            <a:ext cx="1943100" cy="1828800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DB3B4B4-F63E-E8CE-E897-38FC34B5BF43}"/>
              </a:ext>
            </a:extLst>
          </p:cNvPr>
          <p:cNvSpPr txBox="1">
            <a:spLocks/>
          </p:cNvSpPr>
          <p:nvPr/>
        </p:nvSpPr>
        <p:spPr>
          <a:xfrm>
            <a:off x="4191000" y="6508750"/>
            <a:ext cx="4114800" cy="365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</a:rPr>
              <a:t>Mechanical Department</a:t>
            </a:r>
          </a:p>
        </p:txBody>
      </p:sp>
    </p:spTree>
    <p:extLst>
      <p:ext uri="{BB962C8B-B14F-4D97-AF65-F5344CB8AC3E}">
        <p14:creationId xmlns:p14="http://schemas.microsoft.com/office/powerpoint/2010/main" val="2666164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78C40-6E4D-0057-6913-F6587AEE056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 life Scenarios: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24A7F-5ECF-3267-D253-77B983FE2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n-US" sz="2000" b="1" dirty="0"/>
              <a:t>Industrial Machinery:</a:t>
            </a:r>
            <a:r>
              <a:rPr lang="en-US" sz="2000" dirty="0"/>
              <a:t> AC motors run pumps, fans, compressors, and conveyors reliably in factories.</a:t>
            </a:r>
          </a:p>
          <a:p>
            <a:pPr algn="just"/>
            <a:r>
              <a:rPr lang="en-US" sz="2000" b="1" dirty="0"/>
              <a:t>HVAC Systems:</a:t>
            </a:r>
            <a:r>
              <a:rPr lang="en-US" sz="2000" dirty="0"/>
              <a:t> AC motors power air conditioners and ventilation systems with quiet operation.</a:t>
            </a:r>
          </a:p>
          <a:p>
            <a:pPr algn="just"/>
            <a:r>
              <a:rPr lang="en-US" sz="2000" b="1" dirty="0"/>
              <a:t>Power Generation:</a:t>
            </a:r>
            <a:r>
              <a:rPr lang="en-US" sz="2000" dirty="0"/>
              <a:t> Synchronous AC motors maintain precise speeds in wind turbines and power plants.</a:t>
            </a:r>
          </a:p>
          <a:p>
            <a:pPr algn="just"/>
            <a:r>
              <a:rPr lang="en-US" sz="2000" b="1" dirty="0"/>
              <a:t>Household Appliances:</a:t>
            </a:r>
            <a:r>
              <a:rPr lang="en-US" sz="2000" dirty="0"/>
              <a:t> AC motors drive washing machines, dishwashers, and ceiling fans cost-effectively.</a:t>
            </a:r>
          </a:p>
          <a:p>
            <a:pPr algn="just"/>
            <a:r>
              <a:rPr lang="en-US" sz="2000" b="1" dirty="0"/>
              <a:t>Electric Vehicles:</a:t>
            </a:r>
            <a:r>
              <a:rPr lang="en-US" sz="2000" dirty="0"/>
              <a:t> Brushless DC motors deliver strong torque and efficiency in electric cars and e-bikes.</a:t>
            </a:r>
          </a:p>
          <a:p>
            <a:pPr algn="just"/>
            <a:r>
              <a:rPr lang="en-US" sz="2000" b="1" dirty="0"/>
              <a:t>Robotics and Automation:</a:t>
            </a:r>
            <a:r>
              <a:rPr lang="en-US" sz="2000" dirty="0"/>
              <a:t> DC motors enable precise speed and torque control in robotic arms and CNC machines.</a:t>
            </a:r>
          </a:p>
          <a:p>
            <a:pPr algn="just"/>
            <a:r>
              <a:rPr lang="en-US" sz="2000" b="1" dirty="0"/>
              <a:t>Small Tools and Appliances:</a:t>
            </a:r>
            <a:r>
              <a:rPr lang="en-US" sz="2000" dirty="0"/>
              <a:t> DC motors power drills, vacuum cleaners, and toys with portability and power.</a:t>
            </a:r>
          </a:p>
          <a:p>
            <a:pPr algn="just"/>
            <a:r>
              <a:rPr lang="en-US" sz="2000" b="1" dirty="0"/>
              <a:t>Traction Systems:</a:t>
            </a:r>
            <a:r>
              <a:rPr lang="en-US" sz="2000" dirty="0"/>
              <a:t> Series DC motors in trains and trams provide high starting torque for moving heavy loads.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576A0E-60A7-14B6-A4AC-635649909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0"/>
            <a:ext cx="1943100" cy="18288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4A9DD-647A-3911-69A2-9BE6E5B52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Mechanical Department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E6270-F088-4317-259C-6076922BE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0CCC-1EB2-4950-9B90-689D993F455D}" type="slidenum">
              <a:rPr lang="en-US" sz="2800" b="1" smtClean="0">
                <a:solidFill>
                  <a:schemeClr val="tx1"/>
                </a:solidFill>
              </a:rPr>
              <a:t>17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F750FCC1-1DCC-42AF-DCA8-2723AE42D2DB}"/>
              </a:ext>
            </a:extLst>
          </p:cNvPr>
          <p:cNvSpPr txBox="1">
            <a:spLocks/>
          </p:cNvSpPr>
          <p:nvPr/>
        </p:nvSpPr>
        <p:spPr>
          <a:xfrm>
            <a:off x="4191000" y="6508750"/>
            <a:ext cx="4114800" cy="365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chemeClr val="tx1"/>
                </a:solidFill>
              </a:rPr>
              <a:t>Mechanical Department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804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1200D-A2AF-20BE-4715-5CEFB5D5044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/>
              <a:t>Conclusion: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7B6C5-78B4-844B-B97E-8311E9EAF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/>
              <a:t>AC motors excel in efficiency and durability, ideal for heavy-duty and constant-speed industrial applications. DC motors offer superior torque and precise speed control, perfect for robotics, EVs, and portable tools. Trends highlight a shift to high-efficiency, smart, and brushless DC motors for dynamic, sustainable uses.</a:t>
            </a:r>
            <a:br>
              <a:rPr lang="en-US" dirty="0"/>
            </a:br>
            <a:r>
              <a:rPr lang="en-US" dirty="0"/>
              <a:t>This balance ensures electric motors will keep evolving to meet diverse performance and application needs.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40CEB2-0CDD-0FB5-5416-09E6491A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Mechanical Department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672589-A90C-0CF7-0722-D2E82138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0CCC-1EB2-4950-9B90-689D993F455D}" type="slidenum">
              <a:rPr lang="en-US" sz="2800" b="1" smtClean="0">
                <a:solidFill>
                  <a:schemeClr val="tx1"/>
                </a:solidFill>
              </a:rPr>
              <a:t>18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69944C-0208-F4BA-D143-2EAD1C8E1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0"/>
            <a:ext cx="1943100" cy="1828800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6BD3F78D-55D9-56C9-6666-ADD1F7219AB8}"/>
              </a:ext>
            </a:extLst>
          </p:cNvPr>
          <p:cNvSpPr txBox="1">
            <a:spLocks/>
          </p:cNvSpPr>
          <p:nvPr/>
        </p:nvSpPr>
        <p:spPr>
          <a:xfrm>
            <a:off x="4191000" y="6508750"/>
            <a:ext cx="4114800" cy="365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</a:rPr>
              <a:t>Mechanical Department</a:t>
            </a:r>
          </a:p>
        </p:txBody>
      </p:sp>
    </p:spTree>
    <p:extLst>
      <p:ext uri="{BB962C8B-B14F-4D97-AF65-F5344CB8AC3E}">
        <p14:creationId xmlns:p14="http://schemas.microsoft.com/office/powerpoint/2010/main" val="22166452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A75746-DC5C-EB64-42D2-97BD8C135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Mechanical Department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849E38-24F6-3311-05C1-A050EB235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0CCC-1EB2-4950-9B90-689D993F455D}" type="slidenum">
              <a:rPr lang="en-US" sz="2800" b="1" smtClean="0">
                <a:solidFill>
                  <a:schemeClr val="tx1"/>
                </a:solidFill>
              </a:rPr>
              <a:t>19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49CA55-D667-4F69-DE8D-82BF4164811B}"/>
              </a:ext>
            </a:extLst>
          </p:cNvPr>
          <p:cNvSpPr txBox="1"/>
          <p:nvPr/>
        </p:nvSpPr>
        <p:spPr>
          <a:xfrm>
            <a:off x="2588820" y="2644170"/>
            <a:ext cx="6840187" cy="15696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/>
              <a:t>The End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716C6D-C04C-0572-C404-7CB852ED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0"/>
            <a:ext cx="1943100" cy="1828800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97E1EA41-9C80-2C6F-6162-42DDFE981582}"/>
              </a:ext>
            </a:extLst>
          </p:cNvPr>
          <p:cNvSpPr txBox="1">
            <a:spLocks/>
          </p:cNvSpPr>
          <p:nvPr/>
        </p:nvSpPr>
        <p:spPr>
          <a:xfrm>
            <a:off x="4191000" y="6508750"/>
            <a:ext cx="4114800" cy="365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</a:rPr>
              <a:t>Mechanical Department</a:t>
            </a:r>
          </a:p>
        </p:txBody>
      </p:sp>
    </p:spTree>
    <p:extLst>
      <p:ext uri="{BB962C8B-B14F-4D97-AF65-F5344CB8AC3E}">
        <p14:creationId xmlns:p14="http://schemas.microsoft.com/office/powerpoint/2010/main" val="10223578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09EE8F-1CF3-0371-65B3-EBCBE17C00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AA70CE9E-7504-F093-2C24-0F0720069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sz="2400" b="1" dirty="0">
                <a:solidFill>
                  <a:schemeClr val="tx1"/>
                </a:solidFill>
              </a:rPr>
              <a:t>Mechanical Department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67086B-D56A-7CF4-F5DE-B9691FA6F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AE048-4D4B-4801-9821-1E73D1E093B5}" type="slidenum">
              <a:rPr lang="en-US" sz="2800" b="1" smtClean="0">
                <a:solidFill>
                  <a:schemeClr val="tx1"/>
                </a:solidFill>
              </a:rPr>
              <a:t>2</a:t>
            </a:fld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AAA5717E-911F-37E4-B052-DE7C7C252896}"/>
              </a:ext>
            </a:extLst>
          </p:cNvPr>
          <p:cNvSpPr/>
          <p:nvPr/>
        </p:nvSpPr>
        <p:spPr>
          <a:xfrm>
            <a:off x="648182" y="1122744"/>
            <a:ext cx="2048719" cy="1967697"/>
          </a:xfrm>
          <a:prstGeom prst="wedgeEllipse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Group Members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211CF449-7B82-5118-4306-5F344A845F8A}"/>
              </a:ext>
            </a:extLst>
          </p:cNvPr>
          <p:cNvSpPr/>
          <p:nvPr/>
        </p:nvSpPr>
        <p:spPr>
          <a:xfrm>
            <a:off x="3646025" y="1404478"/>
            <a:ext cx="1388962" cy="567159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3CDD498C-5581-0134-7FBC-6F54D2850BA1}"/>
              </a:ext>
            </a:extLst>
          </p:cNvPr>
          <p:cNvSpPr/>
          <p:nvPr/>
        </p:nvSpPr>
        <p:spPr>
          <a:xfrm>
            <a:off x="3646025" y="2303363"/>
            <a:ext cx="1388962" cy="567159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F0811A74-297C-0B85-BC3C-8C7DF71B98B0}"/>
              </a:ext>
            </a:extLst>
          </p:cNvPr>
          <p:cNvSpPr/>
          <p:nvPr/>
        </p:nvSpPr>
        <p:spPr>
          <a:xfrm>
            <a:off x="3646025" y="3202248"/>
            <a:ext cx="1388962" cy="567159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FC931713-FAA5-613F-411D-DBD4D7A6B9AE}"/>
              </a:ext>
            </a:extLst>
          </p:cNvPr>
          <p:cNvSpPr/>
          <p:nvPr/>
        </p:nvSpPr>
        <p:spPr>
          <a:xfrm>
            <a:off x="3646025" y="4101133"/>
            <a:ext cx="1388962" cy="567159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F72E838-57D8-FB77-050E-E775584E7686}"/>
              </a:ext>
            </a:extLst>
          </p:cNvPr>
          <p:cNvSpPr/>
          <p:nvPr/>
        </p:nvSpPr>
        <p:spPr>
          <a:xfrm>
            <a:off x="5590572" y="1574157"/>
            <a:ext cx="5602147" cy="3651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Arsel</a:t>
            </a:r>
            <a:r>
              <a:rPr lang="en-US" sz="2400" b="1" dirty="0">
                <a:solidFill>
                  <a:schemeClr val="tx1"/>
                </a:solidFill>
              </a:rPr>
              <a:t> Kaleem Abbasi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DC2225-C1CA-560C-E22F-9FE8431CCEFA}"/>
              </a:ext>
            </a:extLst>
          </p:cNvPr>
          <p:cNvSpPr/>
          <p:nvPr/>
        </p:nvSpPr>
        <p:spPr>
          <a:xfrm>
            <a:off x="5590570" y="2413073"/>
            <a:ext cx="5602147" cy="3651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M. Hamza Khalid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B1D21AA-5CA3-2C55-A72B-552336135847}"/>
              </a:ext>
            </a:extLst>
          </p:cNvPr>
          <p:cNvSpPr/>
          <p:nvPr/>
        </p:nvSpPr>
        <p:spPr>
          <a:xfrm>
            <a:off x="5590571" y="3340551"/>
            <a:ext cx="5602147" cy="3651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M. Usman Khan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7AC989-1458-87AB-E098-C0ACAE4CCF76}"/>
              </a:ext>
            </a:extLst>
          </p:cNvPr>
          <p:cNvSpPr/>
          <p:nvPr/>
        </p:nvSpPr>
        <p:spPr>
          <a:xfrm>
            <a:off x="5590571" y="4202149"/>
            <a:ext cx="5602147" cy="3651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M. Tayyab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B56A297-C4E3-153A-3851-D5B033F303A0}"/>
              </a:ext>
            </a:extLst>
          </p:cNvPr>
          <p:cNvSpPr/>
          <p:nvPr/>
        </p:nvSpPr>
        <p:spPr>
          <a:xfrm>
            <a:off x="3646025" y="5028609"/>
            <a:ext cx="1388962" cy="567159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03209AF-1B8E-E947-B33A-619B075435D8}"/>
              </a:ext>
            </a:extLst>
          </p:cNvPr>
          <p:cNvSpPr/>
          <p:nvPr/>
        </p:nvSpPr>
        <p:spPr>
          <a:xfrm>
            <a:off x="5590570" y="5129627"/>
            <a:ext cx="5602147" cy="3651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Muheed</a:t>
            </a:r>
            <a:r>
              <a:rPr lang="en-US" sz="2400" b="1" dirty="0">
                <a:solidFill>
                  <a:schemeClr val="tx1"/>
                </a:solidFill>
              </a:rPr>
              <a:t> Junaid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10CE6B-1DFC-AABC-D899-2473186B8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0"/>
            <a:ext cx="1943100" cy="143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80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886FA-43E1-6FBC-0FC9-0199C022E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78073" cy="1325563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/>
          <a:lstStyle/>
          <a:p>
            <a:r>
              <a:rPr lang="en-US" b="1" dirty="0"/>
              <a:t>BASIC 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7F101-4CDD-EA89-E50C-9325A93A3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u="sng" dirty="0">
                <a:effectLst/>
              </a:rPr>
              <a:t>AC Motor:</a:t>
            </a:r>
          </a:p>
          <a:p>
            <a:pPr algn="just"/>
            <a:r>
              <a:rPr lang="en-US" dirty="0">
                <a:effectLst/>
              </a:rPr>
              <a:t>AC motors run on alternating current, producing a rotating magnetic field in the stator.</a:t>
            </a:r>
          </a:p>
          <a:p>
            <a:pPr algn="just"/>
            <a:r>
              <a:rPr lang="en-US" dirty="0">
                <a:effectLst/>
              </a:rPr>
              <a:t>They consist of a stator with windings and a rotor (squirrel cage or wound), requiring no brushes in most designs.</a:t>
            </a:r>
          </a:p>
          <a:p>
            <a:pPr algn="just"/>
            <a:r>
              <a:rPr lang="en-US" dirty="0">
                <a:effectLst/>
              </a:rPr>
              <a:t>Widely used in industrial and household applications like pumps, fans, and appliances due to high efficiency and low maintenance.</a:t>
            </a:r>
          </a:p>
          <a:p>
            <a:pPr algn="just"/>
            <a:r>
              <a:rPr lang="en-US" dirty="0">
                <a:effectLst/>
              </a:rPr>
              <a:t>Speed is tied to supply frequency, with variable frequency drives (VFDs) enabling precise control.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ADF7C9-7BC4-5021-320D-AD37981FD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Mechanical Department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64AAA6-32D2-ED7F-7EED-96A4F1101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0CCC-1EB2-4950-9B90-689D993F455D}" type="slidenum">
              <a:rPr lang="en-US" sz="2800" b="1" smtClean="0">
                <a:solidFill>
                  <a:schemeClr val="tx1"/>
                </a:solidFill>
              </a:rPr>
              <a:t>3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67BB205-90EF-B719-9DB1-5AA957F8EB4C}"/>
              </a:ext>
            </a:extLst>
          </p:cNvPr>
          <p:cNvSpPr txBox="1">
            <a:spLocks/>
          </p:cNvSpPr>
          <p:nvPr/>
        </p:nvSpPr>
        <p:spPr>
          <a:xfrm>
            <a:off x="4191000" y="6508750"/>
            <a:ext cx="4114800" cy="365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</a:rPr>
              <a:t>Mechanical Department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4E774B-94A5-515F-EEE5-5D4C96F67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0"/>
            <a:ext cx="19431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140D6A-E8DE-AC6A-0CED-910DFE955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Mechanical Department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95D527-0254-4E2C-F3BB-E1AF7AC79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0CCC-1EB2-4950-9B90-689D993F455D}" type="slidenum">
              <a:rPr lang="en-US" sz="2800" b="1" smtClean="0">
                <a:solidFill>
                  <a:schemeClr val="tx1"/>
                </a:solidFill>
              </a:rPr>
              <a:t>4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5DFC4F-4D1C-C701-5446-F6B3135C2895}"/>
              </a:ext>
            </a:extLst>
          </p:cNvPr>
          <p:cNvSpPr txBox="1">
            <a:spLocks/>
          </p:cNvSpPr>
          <p:nvPr/>
        </p:nvSpPr>
        <p:spPr>
          <a:xfrm>
            <a:off x="4191000" y="6508750"/>
            <a:ext cx="4114800" cy="365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</a:rPr>
              <a:t>Mechanical Department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AADA13-01F9-AC03-A151-7028BC075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0"/>
            <a:ext cx="1943100" cy="1828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6D5670-9911-86D6-56F2-77343E969DB6}"/>
              </a:ext>
            </a:extLst>
          </p:cNvPr>
          <p:cNvSpPr txBox="1"/>
          <p:nvPr/>
        </p:nvSpPr>
        <p:spPr>
          <a:xfrm>
            <a:off x="254643" y="520861"/>
            <a:ext cx="10289894" cy="398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3200" b="1" u="sng" dirty="0"/>
              <a:t>DC Motor: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</a:rPr>
              <a:t>DC motors operate on direct current, using a static magnetic field to drive the armature’s rotation.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</a:rPr>
              <a:t>They include a stator (magnets or windings), armature, and often brushes/commutator (brushed) or electronic controls (brushless).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</a:rPr>
              <a:t>Ideal for high-torque, variable-speed applications like electric vehicles, robotics, and tools.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</a:rPr>
              <a:t>Brushed DC motors need regular maintenance, while brushless designs offer durability and precision.</a:t>
            </a:r>
          </a:p>
        </p:txBody>
      </p:sp>
    </p:spTree>
    <p:extLst>
      <p:ext uri="{BB962C8B-B14F-4D97-AF65-F5344CB8AC3E}">
        <p14:creationId xmlns:p14="http://schemas.microsoft.com/office/powerpoint/2010/main" val="1008294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723B42-6A10-1B25-7ED0-7E2894BAE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0"/>
            <a:ext cx="1943100" cy="1828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13D62A-0AE3-2E97-AD07-F3965D4E7197}"/>
              </a:ext>
            </a:extLst>
          </p:cNvPr>
          <p:cNvSpPr txBox="1"/>
          <p:nvPr/>
        </p:nvSpPr>
        <p:spPr>
          <a:xfrm>
            <a:off x="416689" y="486137"/>
            <a:ext cx="9832211" cy="235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Efficiency: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 motors generally have better efficiency than DC motors, especially when comparing higher power levels.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DC motors with brushes will have less efficiency than AC motors since the brush creates friction, wear and energy loss that impacts efficiency. 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F10E63-BB28-B566-729F-1C998D7E3667}"/>
              </a:ext>
            </a:extLst>
          </p:cNvPr>
          <p:cNvSpPr txBox="1"/>
          <p:nvPr/>
        </p:nvSpPr>
        <p:spPr>
          <a:xfrm>
            <a:off x="466846" y="2822503"/>
            <a:ext cx="11308465" cy="281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Speed: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 motors are well known for their adaptability to different speeds. </a:t>
            </a:r>
            <a:endParaRPr lang="en-US" sz="2000" b="1" u="sng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DC, on the other hand, performs best when it comes to speed control and speed regulation. 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Cost: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 motors are reliable, cost-effective options for high-power jobs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DC motors are essential for applications that have limited space or need precise speed control.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58FA69F-1B55-AA48-232F-A4E1D59E9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Mechanical Department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D5478DB-D4C5-C32E-7F96-A374003B9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0CCC-1EB2-4950-9B90-689D993F455D}" type="slidenum">
              <a:rPr lang="en-US" sz="2800" b="1" smtClean="0">
                <a:solidFill>
                  <a:schemeClr val="tx1"/>
                </a:solidFill>
              </a:rPr>
              <a:t>5</a:t>
            </a:fld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3D3E8898-D883-F49F-8097-06507FB428CC}"/>
              </a:ext>
            </a:extLst>
          </p:cNvPr>
          <p:cNvSpPr txBox="1">
            <a:spLocks/>
          </p:cNvSpPr>
          <p:nvPr/>
        </p:nvSpPr>
        <p:spPr>
          <a:xfrm>
            <a:off x="4191000" y="6508750"/>
            <a:ext cx="4114800" cy="365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</a:rPr>
              <a:t>Mechanical Department</a:t>
            </a:r>
          </a:p>
        </p:txBody>
      </p:sp>
    </p:spTree>
    <p:extLst>
      <p:ext uri="{BB962C8B-B14F-4D97-AF65-F5344CB8AC3E}">
        <p14:creationId xmlns:p14="http://schemas.microsoft.com/office/powerpoint/2010/main" val="2373765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BDF5810-8B7E-AEA8-4275-53CC8A49C4A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4800" b="1" dirty="0"/>
              <a:t>Construction Comparison: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F32D073-DE0D-7579-69FF-1D4978AD71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000" b="1" dirty="0"/>
              <a:t>Stator</a:t>
            </a:r>
            <a:r>
              <a:rPr lang="en-US" sz="2000" dirty="0"/>
              <a:t>: AC motors use laminated iron cores with copper/aluminum windings to create a rotating magnetic field, while DC motors use permanent magnets or field windings for a static magnetic field.</a:t>
            </a:r>
          </a:p>
          <a:p>
            <a:pPr algn="just"/>
            <a:r>
              <a:rPr lang="en-US" sz="2000" b="1" dirty="0"/>
              <a:t>Rotor/Armature</a:t>
            </a:r>
            <a:r>
              <a:rPr lang="en-US" sz="2000" dirty="0"/>
              <a:t>: AC motors have squirrel cage or wound rotors; DC motors have an armature with copper windings and, in brushed motors, a commutator.</a:t>
            </a:r>
          </a:p>
          <a:p>
            <a:pPr algn="just"/>
            <a:r>
              <a:rPr lang="en-US" sz="2000" b="1" dirty="0"/>
              <a:t>Commutator &amp; Brushes</a:t>
            </a:r>
            <a:r>
              <a:rPr lang="en-US" sz="2000" dirty="0"/>
              <a:t>: Present only in brushed DC motors for current reversal; absent in AC motors and brushless DC motors.</a:t>
            </a:r>
          </a:p>
          <a:p>
            <a:pPr algn="just"/>
            <a:r>
              <a:rPr lang="en-US" sz="2000" b="1" dirty="0"/>
              <a:t>End Bells</a:t>
            </a:r>
            <a:r>
              <a:rPr lang="en-US" sz="2000" dirty="0"/>
              <a:t>: Both types have metal end bells to house bearings and secure the rotor assembly.</a:t>
            </a:r>
          </a:p>
          <a:p>
            <a:pPr algn="just"/>
            <a:r>
              <a:rPr lang="en-US" sz="2000" b="1" dirty="0"/>
              <a:t>Housing &amp; Bearings</a:t>
            </a:r>
            <a:r>
              <a:rPr lang="en-US" sz="2000" dirty="0"/>
              <a:t>: Both use robust housing (cast iron/aluminum) and lubricated bearings for alignment and smooth rotation.</a:t>
            </a:r>
            <a:endParaRPr lang="en-US" sz="32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FD3FD5-3465-4B95-A596-14613B4D4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Mechanical Department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1A9ECD-41F4-3B42-6EC3-B78C72007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0CCC-1EB2-4950-9B90-689D993F455D}" type="slidenum">
              <a:rPr lang="en-US" sz="2800" b="1" smtClean="0">
                <a:solidFill>
                  <a:schemeClr val="tx1"/>
                </a:solidFill>
              </a:rPr>
              <a:t>6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7F4ECC-6E22-2F1E-BAA0-47656C265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0"/>
            <a:ext cx="1943100" cy="1828800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17938D0C-7BB6-2C35-6867-3FEB576CEACF}"/>
              </a:ext>
            </a:extLst>
          </p:cNvPr>
          <p:cNvSpPr txBox="1">
            <a:spLocks/>
          </p:cNvSpPr>
          <p:nvPr/>
        </p:nvSpPr>
        <p:spPr>
          <a:xfrm>
            <a:off x="4267200" y="6492875"/>
            <a:ext cx="4114800" cy="365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</a:rPr>
              <a:t>Mechanical Department</a:t>
            </a:r>
          </a:p>
        </p:txBody>
      </p:sp>
    </p:spTree>
    <p:extLst>
      <p:ext uri="{BB962C8B-B14F-4D97-AF65-F5344CB8AC3E}">
        <p14:creationId xmlns:p14="http://schemas.microsoft.com/office/powerpoint/2010/main" val="2305563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4EB1303-51AA-A7F0-C42F-E2C1D8F09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10700" cy="132556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Working Principles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8FD204-E453-0C4D-490C-A458A9B96CE4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4">
              <a:lumMod val="60000"/>
              <a:lumOff val="4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numCol="2">
            <a:normAutofit lnSpcReduction="10000"/>
          </a:bodyPr>
          <a:lstStyle/>
          <a:p>
            <a:pPr algn="just"/>
            <a:r>
              <a:rPr lang="en-US" sz="18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 Motor:</a:t>
            </a:r>
          </a:p>
          <a:p>
            <a:pPr algn="just"/>
            <a:r>
              <a:rPr lang="en-US" sz="1600" b="1" dirty="0">
                <a:effectLst/>
              </a:rPr>
              <a:t>AC Supply to Stator: </a:t>
            </a:r>
            <a:r>
              <a:rPr lang="en-US" sz="1600" dirty="0">
                <a:effectLst/>
              </a:rPr>
              <a:t>Alternating current flows through stator windings, creating a magnetic field (unlike DC’s constant current).</a:t>
            </a:r>
          </a:p>
          <a:p>
            <a:pPr algn="just"/>
            <a:r>
              <a:rPr lang="en-US" sz="1600" b="1" dirty="0">
                <a:effectLst/>
              </a:rPr>
              <a:t>Rotating Magnetic Field: </a:t>
            </a:r>
            <a:r>
              <a:rPr lang="en-US" sz="1600" dirty="0">
                <a:effectLst/>
              </a:rPr>
              <a:t>Phase-shifted AC currents generate a rotating magnetic field in the stator (unlike DC’s static field).</a:t>
            </a:r>
          </a:p>
          <a:p>
            <a:pPr algn="just"/>
            <a:r>
              <a:rPr lang="en-US" sz="1600" b="1" dirty="0"/>
              <a:t>Rotor Induction: </a:t>
            </a:r>
            <a:r>
              <a:rPr lang="en-US" sz="1600" dirty="0">
                <a:effectLst/>
              </a:rPr>
              <a:t>The rotating field induces current in the rotor (e.g., squirrel cage), producing a secondary magnetic field (unlike DC’s direct current supply).</a:t>
            </a:r>
          </a:p>
          <a:p>
            <a:pPr algn="just"/>
            <a:r>
              <a:rPr lang="en-US" sz="1600" b="1" dirty="0"/>
              <a:t>Torque Production: </a:t>
            </a:r>
            <a:r>
              <a:rPr lang="en-US" sz="1600" dirty="0">
                <a:effectLst/>
              </a:rPr>
              <a:t>The rotor’s field interacts with the stator’s rotating field, generating torque to rotate the rotor (unlike DC’s Lorentz force)</a:t>
            </a:r>
          </a:p>
          <a:p>
            <a:pPr algn="just"/>
            <a:r>
              <a:rPr lang="en-US" sz="1600" b="1" dirty="0"/>
              <a:t>Synchronous Option: </a:t>
            </a:r>
            <a:r>
              <a:rPr lang="en-US" sz="1600" dirty="0">
                <a:effectLst/>
              </a:rPr>
              <a:t>In synchronous motors, the rotor locks to the rotating field’s speed (unlike DC’s voltage-controlled speed)</a:t>
            </a:r>
            <a:r>
              <a:rPr lang="en-US" sz="1400" dirty="0">
                <a:effectLst/>
              </a:rPr>
              <a:t>.</a:t>
            </a:r>
          </a:p>
          <a:p>
            <a:pPr marL="0" indent="0" algn="just">
              <a:buNone/>
            </a:pPr>
            <a:endParaRPr lang="en-US" sz="1200" dirty="0">
              <a:effectLst/>
            </a:endParaRPr>
          </a:p>
          <a:p>
            <a:pPr algn="just"/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DC Motor:</a:t>
            </a:r>
          </a:p>
          <a:p>
            <a:pPr algn="just"/>
            <a:r>
              <a:rPr lang="en-US" sz="1600" b="1" dirty="0"/>
              <a:t>DC Supply to Armature: </a:t>
            </a:r>
            <a:r>
              <a:rPr lang="en-US" sz="1600" dirty="0">
                <a:effectLst/>
              </a:rPr>
              <a:t>Direct current flows into the armature via brushes/commutator or electronic controllers (unlike AC’s alternating supply).</a:t>
            </a:r>
          </a:p>
          <a:p>
            <a:pPr algn="just"/>
            <a:r>
              <a:rPr lang="en-US" sz="1600" b="1" dirty="0"/>
              <a:t>Static Magnetic Field: </a:t>
            </a:r>
            <a:r>
              <a:rPr lang="en-US" sz="1600" dirty="0">
                <a:effectLst/>
              </a:rPr>
              <a:t>The stator’s permanent magnets or field windings create a fixed magnetic field (unlike AC’s rotating field).</a:t>
            </a:r>
          </a:p>
          <a:p>
            <a:pPr algn="just"/>
            <a:r>
              <a:rPr lang="en-US" sz="1600" b="1" dirty="0"/>
              <a:t>Torque Generation: </a:t>
            </a:r>
            <a:r>
              <a:rPr lang="en-US" sz="1600" dirty="0">
                <a:effectLst/>
              </a:rPr>
              <a:t>The armature’s current interacts with the stator’s field, producing torque via Lorentz force (unlike AC’s induced currents).</a:t>
            </a:r>
          </a:p>
          <a:p>
            <a:pPr algn="just"/>
            <a:r>
              <a:rPr lang="en-US" sz="1600" b="1" dirty="0"/>
              <a:t>Commutation (Brushed): </a:t>
            </a:r>
            <a:r>
              <a:rPr lang="en-US" sz="1600" dirty="0">
                <a:effectLst/>
              </a:rPr>
              <a:t>The commutator reverses armature current to maintain continuous rotation (unlike AC’s natural field rotation).</a:t>
            </a:r>
          </a:p>
          <a:p>
            <a:pPr algn="just"/>
            <a:r>
              <a:rPr lang="en-US" sz="1600" b="1" dirty="0"/>
              <a:t>Electronic Control (Brushless): </a:t>
            </a:r>
            <a:r>
              <a:rPr lang="en-US" sz="1600" dirty="0">
                <a:effectLst/>
              </a:rPr>
              <a:t>Brushless DC motors use electronic switching for smooth rotation (unlike AC’s frequency-driven motion).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AFEA14F-ED3A-17F0-78BA-2B8293F7D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Mechanical Department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3B639F-C825-7AC2-6690-DEAEB8523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0CCC-1EB2-4950-9B90-689D993F455D}" type="slidenum">
              <a:rPr lang="en-US" sz="2800" smtClean="0">
                <a:solidFill>
                  <a:schemeClr val="tx1"/>
                </a:solidFill>
              </a:rPr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032E3721-3691-D2C9-0BC4-44D3EEAD99CD}"/>
              </a:ext>
            </a:extLst>
          </p:cNvPr>
          <p:cNvSpPr txBox="1">
            <a:spLocks/>
          </p:cNvSpPr>
          <p:nvPr/>
        </p:nvSpPr>
        <p:spPr>
          <a:xfrm>
            <a:off x="4191000" y="6356350"/>
            <a:ext cx="4114800" cy="5175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</a:rPr>
              <a:t>Mechanical Department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045300-62FB-DEC4-EA96-B9AE3770D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0"/>
            <a:ext cx="19431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7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89E64-D9EC-202C-1C02-E856AD99CD8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ANMATED VIDEO</a:t>
            </a:r>
          </a:p>
        </p:txBody>
      </p:sp>
      <p:pic>
        <p:nvPicPr>
          <p:cNvPr id="12" name="AQMk4NkOONdy1fSYDJ5S_9soH-qA4iFoNmN1vboKjCAEBqPyJXMuk7muwIQTDUP8TqwdFMl9SDWMC_cSVvkbpXaH">
            <a:hlinkClick r:id="" action="ppaction://media"/>
            <a:extLst>
              <a:ext uri="{FF2B5EF4-FFF2-40B4-BE49-F238E27FC236}">
                <a16:creationId xmlns:a16="http://schemas.microsoft.com/office/drawing/2014/main" id="{CD639FDE-96B0-083E-21A2-0505175F23A6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8688" y="1825625"/>
            <a:ext cx="2462212" cy="4351338"/>
          </a:xfrm>
        </p:spPr>
      </p:pic>
      <p:pic>
        <p:nvPicPr>
          <p:cNvPr id="13" name="AQMAX_sXg2Hm3e6OIy1yarWBlhkWY8n8QNUW2r_bMzUimr6fZDkzMI3FR6EQUShYshwLixoul_GghkxnnBed8May">
            <a:hlinkClick r:id="" action="ppaction://media"/>
            <a:extLst>
              <a:ext uri="{FF2B5EF4-FFF2-40B4-BE49-F238E27FC236}">
                <a16:creationId xmlns:a16="http://schemas.microsoft.com/office/drawing/2014/main" id="{AD62B7F5-0A28-A9CA-5091-A95ECCB29D0E}"/>
              </a:ext>
            </a:extLst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86538" y="1825625"/>
            <a:ext cx="4351337" cy="4351338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4F04D-7449-A8D5-21D2-0D1E2ABDC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Mechanical Department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06314-DA70-8BED-2C5F-EBA44DAA2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0CCC-1EB2-4950-9B90-689D993F455D}" type="slidenum">
              <a:rPr lang="en-US" sz="2800" b="1" smtClean="0">
                <a:solidFill>
                  <a:schemeClr val="tx1"/>
                </a:solidFill>
              </a:rPr>
              <a:t>8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93871B-3B30-4392-3949-3D8D96BBA5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0"/>
            <a:ext cx="1943100" cy="1828800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00920671-0EC6-1B45-2FD0-6803C9CC7878}"/>
              </a:ext>
            </a:extLst>
          </p:cNvPr>
          <p:cNvSpPr txBox="1">
            <a:spLocks/>
          </p:cNvSpPr>
          <p:nvPr/>
        </p:nvSpPr>
        <p:spPr>
          <a:xfrm>
            <a:off x="4191000" y="6508750"/>
            <a:ext cx="4114800" cy="365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chemeClr val="tx1"/>
                </a:solidFill>
              </a:rPr>
              <a:t>Mechanical Department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128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0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75685-B912-AEC6-B565-179C637BBE8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/>
              <a:t>Advantages and Disadvantages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75E4E-91CF-7CC4-BC3E-2E7B84D3F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u="sng" dirty="0"/>
              <a:t>AC Motors</a:t>
            </a:r>
          </a:p>
          <a:p>
            <a:r>
              <a:rPr lang="en-US" dirty="0"/>
              <a:t>Advantages:</a:t>
            </a:r>
          </a:p>
          <a:p>
            <a:r>
              <a:rPr lang="en-US" sz="2000" dirty="0"/>
              <a:t>Simpler and more robust construction.</a:t>
            </a:r>
          </a:p>
          <a:p>
            <a:r>
              <a:rPr lang="en-US" sz="2000" dirty="0"/>
              <a:t>Suitable for high power applications (like industrial use).</a:t>
            </a:r>
          </a:p>
          <a:p>
            <a:r>
              <a:rPr lang="en-US" sz="2000" dirty="0"/>
              <a:t>Lower maintenance requirements.</a:t>
            </a:r>
          </a:p>
          <a:p>
            <a:r>
              <a:rPr lang="en-US" sz="2000" dirty="0"/>
              <a:t>Easy to control speed with frequency converters (VFDs).</a:t>
            </a:r>
          </a:p>
          <a:p>
            <a:r>
              <a:rPr lang="en-US" dirty="0"/>
              <a:t>Disadvantages:</a:t>
            </a:r>
          </a:p>
          <a:p>
            <a:r>
              <a:rPr lang="en-US" sz="2000" dirty="0"/>
              <a:t>Less precise speed and torque control (without special controllers).</a:t>
            </a:r>
          </a:p>
          <a:p>
            <a:r>
              <a:rPr lang="en-US" sz="2000" dirty="0"/>
              <a:t>Starting torque can be lower for some types (e.g., squirrel cage induction).</a:t>
            </a:r>
          </a:p>
          <a:p>
            <a:r>
              <a:rPr lang="en-US" sz="2000" dirty="0"/>
              <a:t>Can be larger and heavier compared to DC motors.</a:t>
            </a:r>
            <a:endParaRPr lang="en-US"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141FB8-292C-8247-7EC0-0A3395EA8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Mechanical Department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8FFF8E-B90D-097B-B9C2-1DFDC1441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0CCC-1EB2-4950-9B90-689D993F455D}" type="slidenum">
              <a:rPr lang="en-US" sz="2800" b="1" smtClean="0">
                <a:solidFill>
                  <a:schemeClr val="tx1"/>
                </a:solidFill>
              </a:rPr>
              <a:t>9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9348CD-E693-819C-D81E-580E7FCB1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0"/>
            <a:ext cx="1943100" cy="1828800"/>
          </a:xfrm>
          <a:prstGeom prst="rect">
            <a:avLst/>
          </a:prstGeom>
        </p:spPr>
      </p:pic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D449CE3D-11C4-4886-578C-37197D2EC4FF}"/>
              </a:ext>
            </a:extLst>
          </p:cNvPr>
          <p:cNvSpPr txBox="1">
            <a:spLocks/>
          </p:cNvSpPr>
          <p:nvPr/>
        </p:nvSpPr>
        <p:spPr>
          <a:xfrm>
            <a:off x="4191000" y="6508750"/>
            <a:ext cx="4114800" cy="365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</a:rPr>
              <a:t>Mechanical Department</a:t>
            </a:r>
          </a:p>
        </p:txBody>
      </p:sp>
    </p:spTree>
    <p:extLst>
      <p:ext uri="{BB962C8B-B14F-4D97-AF65-F5344CB8AC3E}">
        <p14:creationId xmlns:p14="http://schemas.microsoft.com/office/powerpoint/2010/main" val="6263724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722</TotalTime>
  <Words>1613</Words>
  <Application>Microsoft Office PowerPoint</Application>
  <PresentationFormat>Widescreen</PresentationFormat>
  <Paragraphs>171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Office Theme</vt:lpstr>
      <vt:lpstr>Electrical Engineering</vt:lpstr>
      <vt:lpstr>PowerPoint Presentation</vt:lpstr>
      <vt:lpstr>BASIC INTRODUCTION</vt:lpstr>
      <vt:lpstr>PowerPoint Presentation</vt:lpstr>
      <vt:lpstr>PowerPoint Presentation</vt:lpstr>
      <vt:lpstr>Construction Comparison:</vt:lpstr>
      <vt:lpstr>Working Principles</vt:lpstr>
      <vt:lpstr>ANMATED VIDEO</vt:lpstr>
      <vt:lpstr>Advantages and Disadvantages</vt:lpstr>
      <vt:lpstr>PowerPoint Presentation</vt:lpstr>
      <vt:lpstr>Types of Motor:</vt:lpstr>
      <vt:lpstr>Performance Characteristics:</vt:lpstr>
      <vt:lpstr>Applications</vt:lpstr>
      <vt:lpstr>PowerPoint Presentation</vt:lpstr>
      <vt:lpstr>Difference and Applications</vt:lpstr>
      <vt:lpstr>Current Trends:</vt:lpstr>
      <vt:lpstr>Real life Scenarios:</vt:lpstr>
      <vt:lpstr>Conclusion: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hp</dc:creator>
  <cp:lastModifiedBy>hp</cp:lastModifiedBy>
  <cp:revision>3</cp:revision>
  <dcterms:created xsi:type="dcterms:W3CDTF">2025-05-27T17:01:35Z</dcterms:created>
  <dcterms:modified xsi:type="dcterms:W3CDTF">2025-05-28T16:09:30Z</dcterms:modified>
</cp:coreProperties>
</file>